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10"/>
  </p:normalViewPr>
  <p:slideViewPr>
    <p:cSldViewPr snapToGrid="0" snapToObjects="1">
      <p:cViewPr>
        <p:scale>
          <a:sx n="142" d="100"/>
          <a:sy n="142" d="100"/>
        </p:scale>
        <p:origin x="152" y="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271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7"/>
          </a:solidFill>
          <a:ln w="12700">
            <a:solidFill>
              <a:srgbClr val="FFFDF7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FFF8EA"/>
          </a:solidFill>
          <a:ln w="12700">
            <a:solidFill>
              <a:srgbClr val="FFF8E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11480" y="932688"/>
            <a:ext cx="11384280" cy="0"/>
          </a:xfrm>
          <a:prstGeom prst="line">
            <a:avLst/>
          </a:prstGeom>
          <a:noFill/>
          <a:ln w="12700">
            <a:solidFill>
              <a:srgbClr val="D9D1C7"/>
            </a:solidFill>
            <a:prstDash val="solid"/>
          </a:ln>
        </p:spPr>
      </p:sp>
      <p:pic>
        <p:nvPicPr>
          <p:cNvPr id="5" name="Image 0" descr="/mnt/data/user-g9jg3hyAoHGBKNuHhEQHKuoN__36fbd3d1-421c-4c37-9a97-10d48f6c1604/ae9d407f158e4d3b9e0d098497001f71/mnt/data/hakjong_ppt_work/frontend/app/tomato-school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4591"/>
            <a:ext cx="987552" cy="61657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1143000"/>
            <a:ext cx="5852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ko-KR" altLang="en-US" sz="280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수시 예측 </a:t>
            </a:r>
            <a:r>
              <a:rPr lang="en-US" sz="2800" b="1" dirty="0" err="1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프로그램</a:t>
            </a:r>
            <a:r>
              <a:rPr lang="en-US" sz="280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 이용가이드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566928" y="1627632"/>
            <a:ext cx="49377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처음 써보시는 분도 괜찮아요.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이 화면 그대로, 순서대로만 따라오시면 됩니다 :)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66928" y="2359152"/>
            <a:ext cx="3108960" cy="310896"/>
          </a:xfrm>
          <a:prstGeom prst="roundRect">
            <a:avLst>
              <a:gd name="adj" fmla="val 52941"/>
            </a:avLst>
          </a:prstGeom>
          <a:solidFill>
            <a:srgbClr val="FFF0C9"/>
          </a:solidFill>
          <a:ln w="12700">
            <a:solidFill>
              <a:srgbClr val="FFF0C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66928" y="2391156"/>
            <a:ext cx="31089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화면녹화 + 실제 </a:t>
            </a:r>
            <a:r>
              <a:rPr lang="en-US" sz="1100" b="1" dirty="0" err="1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화면</a:t>
            </a:r>
            <a:r>
              <a:rPr lang="en-US" sz="110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 </a:t>
            </a:r>
            <a:r>
              <a:rPr lang="en-US" sz="1100" b="1" dirty="0" err="1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기준으로</a:t>
            </a:r>
            <a:r>
              <a:rPr lang="ko-KR" altLang="en-US" sz="110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 </a:t>
            </a:r>
            <a:r>
              <a:rPr lang="en-US" sz="1100" b="1" dirty="0" err="1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정리했어요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5623560" y="868680"/>
            <a:ext cx="5943600" cy="233172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>
            <a:solidFill>
              <a:srgbClr val="E9E2D9"/>
            </a:solidFill>
            <a:prstDash val="solid"/>
          </a:ln>
          <a:effectLst>
            <a:outerShdw blurRad="25400" dist="50800" dir="2700000" algn="bl" rotWithShape="0">
              <a:srgbClr val="6B5F4D">
                <a:alpha val="14000"/>
              </a:srgbClr>
            </a:outerShdw>
          </a:effectLst>
        </p:spPr>
      </p:sp>
      <p:pic>
        <p:nvPicPr>
          <p:cNvPr id="11" name="Image 1" descr="/mnt/data/ppt_rev_work/attachments/스크린샷 2026-08-31 오후 3.27.0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0136" y="523588"/>
            <a:ext cx="5870448" cy="3021904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172200" y="3035808"/>
            <a:ext cx="2788920" cy="224028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12700">
            <a:solidFill>
              <a:srgbClr val="E9E2D9"/>
            </a:solidFill>
            <a:prstDash val="solid"/>
          </a:ln>
          <a:effectLst>
            <a:outerShdw blurRad="25400" dist="50800" dir="2700000" algn="bl" rotWithShape="0">
              <a:srgbClr val="6B5F4D">
                <a:alpha val="14000"/>
              </a:srgbClr>
            </a:outerShdw>
          </a:effectLst>
        </p:spPr>
      </p:sp>
      <p:pic>
        <p:nvPicPr>
          <p:cNvPr id="13" name="Image 2" descr="/mnt/data/ppt_rev_work/attachments/스크린샷 2026-08-31 오후 3.32.5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5845" y="3072384"/>
            <a:ext cx="3201630" cy="2167128"/>
          </a:xfrm>
          <a:prstGeom prst="rect">
            <a:avLst/>
          </a:prstGeom>
        </p:spPr>
      </p:pic>
      <p:sp>
        <p:nvSpPr>
          <p:cNvPr id="14" name="Shape 9"/>
          <p:cNvSpPr/>
          <p:nvPr/>
        </p:nvSpPr>
        <p:spPr>
          <a:xfrm>
            <a:off x="9162288" y="3035808"/>
            <a:ext cx="2404872" cy="224028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12700">
            <a:solidFill>
              <a:srgbClr val="E9E2D9"/>
            </a:solidFill>
            <a:prstDash val="solid"/>
          </a:ln>
          <a:effectLst>
            <a:outerShdw blurRad="25400" dist="50800" dir="2700000" algn="bl" rotWithShape="0">
              <a:srgbClr val="6B5F4D">
                <a:alpha val="14000"/>
              </a:srgbClr>
            </a:outerShdw>
          </a:effectLst>
        </p:spPr>
      </p:sp>
      <p:pic>
        <p:nvPicPr>
          <p:cNvPr id="15" name="Image 3" descr="/mnt/data/ppt_rev_work/attachments/스크린샷 2026-08-29 오전 11.51.4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98864" y="2700110"/>
            <a:ext cx="2331720" cy="2911676"/>
          </a:xfrm>
          <a:prstGeom prst="rect">
            <a:avLst/>
          </a:prstGeom>
        </p:spPr>
      </p:pic>
      <p:sp>
        <p:nvSpPr>
          <p:cNvPr id="16" name="Shape 10"/>
          <p:cNvSpPr/>
          <p:nvPr/>
        </p:nvSpPr>
        <p:spPr>
          <a:xfrm rot="-240000">
            <a:off x="640080" y="2971800"/>
            <a:ext cx="3337560" cy="1005840"/>
          </a:xfrm>
          <a:prstGeom prst="roundRect">
            <a:avLst>
              <a:gd name="adj" fmla="val 5455"/>
            </a:avLst>
          </a:prstGeom>
          <a:solidFill>
            <a:srgbClr val="FFF3B2"/>
          </a:solidFill>
          <a:ln w="12700">
            <a:solidFill>
              <a:srgbClr val="D2C48B"/>
            </a:solidFill>
            <a:prstDash val="solid"/>
          </a:ln>
          <a:effectLst>
            <a:outerShdw blurRad="25400" dist="50800" dir="2700000" algn="bl" rotWithShape="0">
              <a:srgbClr val="6B5F4D">
                <a:alpha val="10000"/>
              </a:srgbClr>
            </a:outerShdw>
          </a:effectLst>
        </p:spPr>
      </p:sp>
      <p:sp>
        <p:nvSpPr>
          <p:cNvPr id="17" name="Text 11"/>
          <p:cNvSpPr/>
          <p:nvPr/>
        </p:nvSpPr>
        <p:spPr>
          <a:xfrm>
            <a:off x="713232" y="3035808"/>
            <a:ext cx="3191256" cy="89611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처음에는 “검색 → 자세히 보기 → 리포트”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이 흐름만 기억해두시면 정말 편해요!</a:t>
            </a:r>
            <a:endParaRPr lang="en-US" sz="1500" dirty="0"/>
          </a:p>
        </p:txBody>
      </p:sp>
      <p:sp>
        <p:nvSpPr>
          <p:cNvPr id="18" name="Shape 12"/>
          <p:cNvSpPr/>
          <p:nvPr/>
        </p:nvSpPr>
        <p:spPr>
          <a:xfrm rot="240000">
            <a:off x="2148840" y="4160520"/>
            <a:ext cx="2240280" cy="868680"/>
          </a:xfrm>
          <a:prstGeom prst="roundRect">
            <a:avLst>
              <a:gd name="adj" fmla="val 6316"/>
            </a:avLst>
          </a:prstGeom>
          <a:solidFill>
            <a:srgbClr val="E8F7F2"/>
          </a:solidFill>
          <a:ln w="12700">
            <a:solidFill>
              <a:srgbClr val="D2C48B"/>
            </a:solidFill>
            <a:prstDash val="solid"/>
          </a:ln>
          <a:effectLst>
            <a:outerShdw blurRad="25400" dist="50800" dir="2700000" algn="bl" rotWithShape="0">
              <a:srgbClr val="6B5F4D">
                <a:alpha val="10000"/>
              </a:srgbClr>
            </a:outerShdw>
          </a:effectLst>
        </p:spPr>
      </p:sp>
      <p:sp>
        <p:nvSpPr>
          <p:cNvPr id="19" name="Text 13"/>
          <p:cNvSpPr/>
          <p:nvPr/>
        </p:nvSpPr>
        <p:spPr>
          <a:xfrm>
            <a:off x="2221992" y="4224528"/>
            <a:ext cx="2093976" cy="75895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36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★ 실제 사용 화면 위주로</a:t>
            </a:r>
            <a:endParaRPr lang="en-US" sz="1360" dirty="0"/>
          </a:p>
          <a:p>
            <a:pPr marL="0" indent="0">
              <a:buNone/>
            </a:pPr>
            <a:r>
              <a:rPr lang="en-US" sz="136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중요 버튼을 콕콕 표시해두었습니다.</a:t>
            </a:r>
            <a:endParaRPr lang="en-US" sz="1360" dirty="0"/>
          </a:p>
        </p:txBody>
      </p:sp>
      <p:sp>
        <p:nvSpPr>
          <p:cNvPr id="20" name="Shape 14"/>
          <p:cNvSpPr/>
          <p:nvPr/>
        </p:nvSpPr>
        <p:spPr>
          <a:xfrm>
            <a:off x="713232" y="5138928"/>
            <a:ext cx="2011680" cy="1207008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2700">
            <a:solidFill>
              <a:srgbClr val="E4DBD0"/>
            </a:solidFill>
            <a:prstDash val="solid"/>
          </a:ln>
          <a:effectLst>
            <a:outerShdw blurRad="25400" dist="50800" dir="2700000" algn="bl" rotWithShape="0">
              <a:srgbClr val="6B5F4D">
                <a:alpha val="16000"/>
              </a:srgbClr>
            </a:outerShdw>
          </a:effectLst>
        </p:spPr>
      </p:sp>
      <p:pic>
        <p:nvPicPr>
          <p:cNvPr id="21" name="Image 4" descr="/mnt/data/unigo_hakjong_guide_work/video_q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960" y="5230368"/>
            <a:ext cx="868680" cy="868680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1755648" y="5340096"/>
            <a:ext cx="8686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참고 영상 바로 보기</a:t>
            </a:r>
            <a:endParaRPr lang="en-US" sz="1300" dirty="0"/>
          </a:p>
        </p:txBody>
      </p:sp>
      <p:sp>
        <p:nvSpPr>
          <p:cNvPr id="23" name="Text 16"/>
          <p:cNvSpPr/>
          <p:nvPr/>
        </p:nvSpPr>
        <p:spPr>
          <a:xfrm>
            <a:off x="1691640" y="5742432"/>
            <a:ext cx="955548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4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QR을 찍으면</a:t>
            </a:r>
            <a:endParaRPr lang="en-US" sz="1140" dirty="0"/>
          </a:p>
          <a:p>
            <a:pPr marL="0" indent="0">
              <a:buNone/>
            </a:pPr>
            <a:r>
              <a:rPr lang="en-US" sz="114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원본 안내 영상을 볼 수 있어요</a:t>
            </a:r>
            <a:endParaRPr lang="en-US" sz="1140" dirty="0"/>
          </a:p>
        </p:txBody>
      </p:sp>
      <p:sp>
        <p:nvSpPr>
          <p:cNvPr id="24" name="Text 17"/>
          <p:cNvSpPr/>
          <p:nvPr/>
        </p:nvSpPr>
        <p:spPr>
          <a:xfrm>
            <a:off x="9235440" y="6080760"/>
            <a:ext cx="23317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84776B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UNIGO • 학생부종합 진단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FFF8EA"/>
          </a:solidFill>
          <a:ln w="12700">
            <a:solidFill>
              <a:srgbClr val="FFF8E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20040" y="530352"/>
            <a:ext cx="11521440" cy="0"/>
          </a:xfrm>
          <a:prstGeom prst="line">
            <a:avLst/>
          </a:prstGeom>
          <a:noFill/>
          <a:ln w="12700">
            <a:solidFill>
              <a:srgbClr val="D9D1C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189720" y="128016"/>
            <a:ext cx="2560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UNIGO 학종 프로그램 이용가이드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12064" y="676656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먼저 전체 흐름부터 볼게요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530352" y="1033272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딱 6단계만 기억하시면 사용이 훨씬 쉬워집니다.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11539728" y="6510528"/>
            <a:ext cx="2286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857B71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2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548640" y="1664208"/>
            <a:ext cx="1773936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4DBD0"/>
            </a:solidFill>
            <a:prstDash val="solid"/>
          </a:ln>
          <a:effectLst>
            <a:outerShdw blurRad="25400" dist="50800" dir="2700000" algn="bl" rotWithShape="0">
              <a:srgbClr val="6B5F4D">
                <a:alpha val="16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47716" y="1701579"/>
            <a:ext cx="384048" cy="384048"/>
          </a:xfrm>
          <a:prstGeom prst="ellipse">
            <a:avLst/>
          </a:prstGeom>
          <a:solidFill>
            <a:srgbClr val="FFF1C7"/>
          </a:solidFill>
          <a:ln w="12700">
            <a:solidFill>
              <a:srgbClr val="F2D36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63524" y="1837944"/>
            <a:ext cx="146304" cy="1097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1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115568" y="1792224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생기부 PDF 준비</a:t>
            </a:r>
            <a:endParaRPr lang="en-US" sz="1380" dirty="0"/>
          </a:p>
        </p:txBody>
      </p:sp>
      <p:sp>
        <p:nvSpPr>
          <p:cNvPr id="13" name="Text 10"/>
          <p:cNvSpPr/>
          <p:nvPr/>
        </p:nvSpPr>
        <p:spPr>
          <a:xfrm>
            <a:off x="694944" y="2157984"/>
            <a:ext cx="151790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정부24/학교 원본 PDF를 준비해 주세요.</a:t>
            </a:r>
            <a:endParaRPr lang="en-US" sz="1080" dirty="0"/>
          </a:p>
        </p:txBody>
      </p:sp>
      <p:sp>
        <p:nvSpPr>
          <p:cNvPr id="14" name="Shape 11"/>
          <p:cNvSpPr/>
          <p:nvPr/>
        </p:nvSpPr>
        <p:spPr>
          <a:xfrm>
            <a:off x="2468880" y="1664208"/>
            <a:ext cx="1773936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4DBD0"/>
            </a:solidFill>
            <a:prstDash val="solid"/>
          </a:ln>
          <a:effectLst>
            <a:outerShdw blurRad="25400" dist="50800" dir="2700000" algn="bl" rotWithShape="0">
              <a:srgbClr val="6B5F4D">
                <a:alpha val="16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2567956" y="1701579"/>
            <a:ext cx="384048" cy="384048"/>
          </a:xfrm>
          <a:prstGeom prst="ellipse">
            <a:avLst/>
          </a:prstGeom>
          <a:solidFill>
            <a:srgbClr val="E3F8F2"/>
          </a:solidFill>
          <a:ln w="12700">
            <a:solidFill>
              <a:srgbClr val="88D9C5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2683764" y="1837944"/>
            <a:ext cx="146304" cy="1097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2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3035808" y="1792224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변환기로 파일 변환</a:t>
            </a:r>
            <a:endParaRPr lang="en-US" sz="1380" dirty="0"/>
          </a:p>
        </p:txBody>
      </p:sp>
      <p:sp>
        <p:nvSpPr>
          <p:cNvPr id="18" name="Text 15"/>
          <p:cNvSpPr/>
          <p:nvPr/>
        </p:nvSpPr>
        <p:spPr>
          <a:xfrm>
            <a:off x="2615184" y="2157984"/>
            <a:ext cx="151790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.unigo-admission 파일로 안전하게 바꿉니다.</a:t>
            </a:r>
            <a:endParaRPr lang="en-US" sz="1080" dirty="0"/>
          </a:p>
        </p:txBody>
      </p:sp>
      <p:sp>
        <p:nvSpPr>
          <p:cNvPr id="19" name="Shape 16"/>
          <p:cNvSpPr/>
          <p:nvPr/>
        </p:nvSpPr>
        <p:spPr>
          <a:xfrm>
            <a:off x="4389120" y="1664208"/>
            <a:ext cx="1773936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4DBD0"/>
            </a:solidFill>
            <a:prstDash val="solid"/>
          </a:ln>
          <a:effectLst>
            <a:outerShdw blurRad="25400" dist="50800" dir="2700000" algn="bl" rotWithShape="0">
              <a:srgbClr val="6B5F4D">
                <a:alpha val="16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4479067" y="1701579"/>
            <a:ext cx="384048" cy="384048"/>
          </a:xfrm>
          <a:prstGeom prst="ellipse">
            <a:avLst/>
          </a:prstGeom>
          <a:solidFill>
            <a:srgbClr val="FFF1C7"/>
          </a:solidFill>
          <a:ln w="12700">
            <a:solidFill>
              <a:srgbClr val="F2D36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604004" y="1837944"/>
            <a:ext cx="146304" cy="1097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3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4956048" y="1792224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내 입시 레코드 연결</a:t>
            </a:r>
            <a:endParaRPr lang="en-US" sz="1380" dirty="0"/>
          </a:p>
        </p:txBody>
      </p:sp>
      <p:sp>
        <p:nvSpPr>
          <p:cNvPr id="23" name="Text 20"/>
          <p:cNvSpPr/>
          <p:nvPr/>
        </p:nvSpPr>
        <p:spPr>
          <a:xfrm>
            <a:off x="4535424" y="2157984"/>
            <a:ext cx="151790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웹 또는 앱에서 변환 파일을 연결해 주세요.</a:t>
            </a:r>
            <a:endParaRPr lang="en-US" sz="1080" dirty="0"/>
          </a:p>
        </p:txBody>
      </p:sp>
      <p:sp>
        <p:nvSpPr>
          <p:cNvPr id="24" name="Shape 21"/>
          <p:cNvSpPr/>
          <p:nvPr/>
        </p:nvSpPr>
        <p:spPr>
          <a:xfrm>
            <a:off x="548640" y="3017520"/>
            <a:ext cx="1773936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4DBD0"/>
            </a:solidFill>
            <a:prstDash val="solid"/>
          </a:ln>
          <a:effectLst>
            <a:outerShdw blurRad="25400" dist="50800" dir="2700000" algn="bl" rotWithShape="0">
              <a:srgbClr val="6B5F4D">
                <a:alpha val="16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640080" y="3054096"/>
            <a:ext cx="384048" cy="384048"/>
          </a:xfrm>
          <a:prstGeom prst="ellipse">
            <a:avLst/>
          </a:prstGeom>
          <a:solidFill>
            <a:srgbClr val="E3F8F2"/>
          </a:solidFill>
          <a:ln w="12700">
            <a:solidFill>
              <a:srgbClr val="88D9C5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63524" y="3191256"/>
            <a:ext cx="146304" cy="1097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4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115568" y="3145536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대학·학과 검색</a:t>
            </a:r>
            <a:endParaRPr lang="en-US" sz="1380" dirty="0"/>
          </a:p>
        </p:txBody>
      </p:sp>
      <p:sp>
        <p:nvSpPr>
          <p:cNvPr id="28" name="Text 25"/>
          <p:cNvSpPr/>
          <p:nvPr/>
        </p:nvSpPr>
        <p:spPr>
          <a:xfrm>
            <a:off x="694944" y="3511296"/>
            <a:ext cx="151790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필터 또는 검색어로 후보를 빠르게 좁힙니다.</a:t>
            </a:r>
            <a:endParaRPr lang="en-US" sz="1080" dirty="0"/>
          </a:p>
        </p:txBody>
      </p:sp>
      <p:sp>
        <p:nvSpPr>
          <p:cNvPr id="29" name="Shape 26"/>
          <p:cNvSpPr/>
          <p:nvPr/>
        </p:nvSpPr>
        <p:spPr>
          <a:xfrm>
            <a:off x="2468880" y="3017520"/>
            <a:ext cx="1773936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4DBD0"/>
            </a:solidFill>
            <a:prstDash val="solid"/>
          </a:ln>
          <a:effectLst>
            <a:outerShdw blurRad="25400" dist="50800" dir="2700000" algn="bl" rotWithShape="0">
              <a:srgbClr val="6B5F4D">
                <a:alpha val="16000"/>
              </a:srgbClr>
            </a:outerShdw>
          </a:effectLst>
        </p:spPr>
      </p:sp>
      <p:sp>
        <p:nvSpPr>
          <p:cNvPr id="30" name="Shape 27"/>
          <p:cNvSpPr/>
          <p:nvPr/>
        </p:nvSpPr>
        <p:spPr>
          <a:xfrm>
            <a:off x="2567956" y="3063240"/>
            <a:ext cx="384048" cy="384048"/>
          </a:xfrm>
          <a:prstGeom prst="ellipse">
            <a:avLst/>
          </a:prstGeom>
          <a:solidFill>
            <a:srgbClr val="FFF1C7"/>
          </a:solidFill>
          <a:ln w="12700">
            <a:solidFill>
              <a:srgbClr val="F2D36A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2683764" y="3191256"/>
            <a:ext cx="146304" cy="1097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5</a:t>
            </a:r>
            <a:endParaRPr lang="en-US" sz="1200" dirty="0"/>
          </a:p>
        </p:txBody>
      </p:sp>
      <p:sp>
        <p:nvSpPr>
          <p:cNvPr id="32" name="Text 29"/>
          <p:cNvSpPr/>
          <p:nvPr/>
        </p:nvSpPr>
        <p:spPr>
          <a:xfrm>
            <a:off x="3035808" y="3145536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자세히 보기</a:t>
            </a:r>
            <a:endParaRPr lang="en-US" sz="1380" dirty="0"/>
          </a:p>
        </p:txBody>
      </p:sp>
      <p:sp>
        <p:nvSpPr>
          <p:cNvPr id="33" name="Text 30"/>
          <p:cNvSpPr/>
          <p:nvPr/>
        </p:nvSpPr>
        <p:spPr>
          <a:xfrm>
            <a:off x="2615184" y="3511296"/>
            <a:ext cx="151790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카드별 판정과 세부 해석을 확인합니다.</a:t>
            </a:r>
            <a:endParaRPr lang="en-US" sz="1080" dirty="0"/>
          </a:p>
        </p:txBody>
      </p:sp>
      <p:sp>
        <p:nvSpPr>
          <p:cNvPr id="34" name="Shape 31"/>
          <p:cNvSpPr/>
          <p:nvPr/>
        </p:nvSpPr>
        <p:spPr>
          <a:xfrm>
            <a:off x="4389120" y="3017520"/>
            <a:ext cx="1773936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4DBD0"/>
            </a:solidFill>
            <a:prstDash val="solid"/>
          </a:ln>
          <a:effectLst>
            <a:outerShdw blurRad="25400" dist="50800" dir="2700000" algn="bl" rotWithShape="0">
              <a:srgbClr val="6B5F4D">
                <a:alpha val="16000"/>
              </a:srgbClr>
            </a:outerShdw>
          </a:effectLst>
        </p:spPr>
      </p:sp>
      <p:sp>
        <p:nvSpPr>
          <p:cNvPr id="35" name="Shape 32"/>
          <p:cNvSpPr/>
          <p:nvPr/>
        </p:nvSpPr>
        <p:spPr>
          <a:xfrm>
            <a:off x="4479067" y="3063240"/>
            <a:ext cx="384048" cy="384048"/>
          </a:xfrm>
          <a:prstGeom prst="ellipse">
            <a:avLst/>
          </a:prstGeom>
          <a:solidFill>
            <a:srgbClr val="E3F8F2"/>
          </a:solidFill>
          <a:ln w="12700">
            <a:solidFill>
              <a:srgbClr val="88D9C5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4604004" y="3191256"/>
            <a:ext cx="146304" cy="1097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6</a:t>
            </a:r>
            <a:endParaRPr lang="en-US" sz="1200" dirty="0"/>
          </a:p>
        </p:txBody>
      </p:sp>
      <p:sp>
        <p:nvSpPr>
          <p:cNvPr id="37" name="Text 34"/>
          <p:cNvSpPr/>
          <p:nvPr/>
        </p:nvSpPr>
        <p:spPr>
          <a:xfrm>
            <a:off x="4956048" y="3145536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지원보드·리포트 생성</a:t>
            </a:r>
            <a:endParaRPr lang="en-US" sz="1380" dirty="0"/>
          </a:p>
        </p:txBody>
      </p:sp>
      <p:sp>
        <p:nvSpPr>
          <p:cNvPr id="38" name="Text 35"/>
          <p:cNvSpPr/>
          <p:nvPr/>
        </p:nvSpPr>
        <p:spPr>
          <a:xfrm>
            <a:off x="4535424" y="3511296"/>
            <a:ext cx="151790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후보를 저장하고 PDF 리포트로 정리합니다.</a:t>
            </a:r>
            <a:endParaRPr lang="en-US" sz="1080" dirty="0"/>
          </a:p>
        </p:txBody>
      </p:sp>
      <p:sp>
        <p:nvSpPr>
          <p:cNvPr id="39" name="Shape 36"/>
          <p:cNvSpPr/>
          <p:nvPr/>
        </p:nvSpPr>
        <p:spPr>
          <a:xfrm>
            <a:off x="6291072" y="1572768"/>
            <a:ext cx="5321808" cy="4389120"/>
          </a:xfrm>
          <a:prstGeom prst="roundRect">
            <a:avLst>
              <a:gd name="adj" fmla="val 1250"/>
            </a:avLst>
          </a:prstGeom>
          <a:solidFill>
            <a:srgbClr val="FFFFFF"/>
          </a:solidFill>
          <a:ln w="12700">
            <a:solidFill>
              <a:srgbClr val="E9E2D9"/>
            </a:solidFill>
            <a:prstDash val="solid"/>
          </a:ln>
          <a:effectLst>
            <a:outerShdw blurRad="25400" dist="50800" dir="2700000" algn="bl" rotWithShape="0">
              <a:srgbClr val="6B5F4D">
                <a:alpha val="14000"/>
              </a:srgbClr>
            </a:outerShdw>
          </a:effectLst>
        </p:spPr>
      </p:sp>
      <p:pic>
        <p:nvPicPr>
          <p:cNvPr id="40" name="Image 1" descr="/mnt/data/ppt_rev_work/video_frames/화면 기록 2026-08-23 오전 1.24.22/frame_0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5087" y="1609344"/>
            <a:ext cx="3313777" cy="4315968"/>
          </a:xfrm>
          <a:prstGeom prst="rect">
            <a:avLst/>
          </a:prstGeom>
        </p:spPr>
      </p:pic>
      <p:sp>
        <p:nvSpPr>
          <p:cNvPr id="41" name="Shape 37"/>
          <p:cNvSpPr/>
          <p:nvPr/>
        </p:nvSpPr>
        <p:spPr>
          <a:xfrm rot="-180000">
            <a:off x="6509034" y="1147290"/>
            <a:ext cx="2560320" cy="822960"/>
          </a:xfrm>
          <a:prstGeom prst="roundRect">
            <a:avLst>
              <a:gd name="adj" fmla="val 6667"/>
            </a:avLst>
          </a:prstGeom>
          <a:solidFill>
            <a:srgbClr val="FFF3B2"/>
          </a:solidFill>
          <a:ln w="12700">
            <a:solidFill>
              <a:srgbClr val="D2C48B"/>
            </a:solidFill>
            <a:prstDash val="solid"/>
          </a:ln>
          <a:effectLst>
            <a:outerShdw blurRad="25400" dist="50800" dir="2700000" algn="bl" rotWithShape="0">
              <a:srgbClr val="6B5F4D">
                <a:alpha val="10000"/>
              </a:srgbClr>
            </a:outerShdw>
          </a:effectLst>
        </p:spPr>
      </p:sp>
      <p:sp>
        <p:nvSpPr>
          <p:cNvPr id="42" name="Text 38"/>
          <p:cNvSpPr/>
          <p:nvPr/>
        </p:nvSpPr>
        <p:spPr>
          <a:xfrm>
            <a:off x="6582186" y="1211298"/>
            <a:ext cx="2414016" cy="7132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메인 화면이 조금 많아 보여도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실제로는 검색부터 시작하시면 됩니다!</a:t>
            </a:r>
            <a:endParaRPr lang="en-US" sz="1350" dirty="0"/>
          </a:p>
        </p:txBody>
      </p:sp>
      <p:sp>
        <p:nvSpPr>
          <p:cNvPr id="43" name="Shape 39"/>
          <p:cNvSpPr/>
          <p:nvPr/>
        </p:nvSpPr>
        <p:spPr>
          <a:xfrm>
            <a:off x="3326591" y="3721608"/>
            <a:ext cx="3892837" cy="1234706"/>
          </a:xfrm>
          <a:prstGeom prst="line">
            <a:avLst/>
          </a:prstGeom>
          <a:noFill/>
          <a:ln w="12700">
            <a:solidFill>
              <a:srgbClr val="F46FA0"/>
            </a:solidFill>
            <a:prstDash val="solid"/>
            <a:tailEnd type="triangle"/>
          </a:ln>
        </p:spPr>
      </p:sp>
      <p:sp>
        <p:nvSpPr>
          <p:cNvPr id="44" name="Shape 40"/>
          <p:cNvSpPr/>
          <p:nvPr/>
        </p:nvSpPr>
        <p:spPr>
          <a:xfrm rot="240000">
            <a:off x="804672" y="5257800"/>
            <a:ext cx="2377440" cy="731520"/>
          </a:xfrm>
          <a:prstGeom prst="roundRect">
            <a:avLst>
              <a:gd name="adj" fmla="val 7500"/>
            </a:avLst>
          </a:prstGeom>
          <a:solidFill>
            <a:srgbClr val="E9F2FF"/>
          </a:solidFill>
          <a:ln w="12700">
            <a:solidFill>
              <a:srgbClr val="D2C48B"/>
            </a:solidFill>
            <a:prstDash val="solid"/>
          </a:ln>
          <a:effectLst>
            <a:outerShdw blurRad="25400" dist="50800" dir="2700000" algn="bl" rotWithShape="0">
              <a:srgbClr val="6B5F4D">
                <a:alpha val="10000"/>
              </a:srgbClr>
            </a:outerShdw>
          </a:effectLst>
        </p:spPr>
      </p:sp>
      <p:sp>
        <p:nvSpPr>
          <p:cNvPr id="45" name="Text 41"/>
          <p:cNvSpPr/>
          <p:nvPr/>
        </p:nvSpPr>
        <p:spPr>
          <a:xfrm>
            <a:off x="877824" y="5321808"/>
            <a:ext cx="2231136" cy="6217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왼쪽 순서를 한 번만 익혀두면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다음부터는 훨씬 빨라요.</a:t>
            </a:r>
            <a:endParaRPr lang="en-US" sz="1350" dirty="0"/>
          </a:p>
        </p:txBody>
      </p:sp>
      <p:sp>
        <p:nvSpPr>
          <p:cNvPr id="46" name="Shape 42"/>
          <p:cNvSpPr/>
          <p:nvPr/>
        </p:nvSpPr>
        <p:spPr>
          <a:xfrm>
            <a:off x="6382512" y="5486400"/>
            <a:ext cx="5120640" cy="1243584"/>
          </a:xfrm>
          <a:prstGeom prst="roundRect">
            <a:avLst>
              <a:gd name="adj" fmla="val 8333"/>
            </a:avLst>
          </a:prstGeom>
          <a:solidFill>
            <a:srgbClr val="FFF9EF"/>
          </a:solidFill>
          <a:ln w="12700">
            <a:solidFill>
              <a:srgbClr val="E4DBD0"/>
            </a:solidFill>
            <a:prstDash val="solid"/>
          </a:ln>
          <a:effectLst>
            <a:outerShdw blurRad="25400" dist="50800" dir="2700000" algn="bl" rotWithShape="0">
              <a:srgbClr val="6B5F4D">
                <a:alpha val="16000"/>
              </a:srgbClr>
            </a:outerShdw>
          </a:effectLst>
        </p:spPr>
      </p:sp>
      <p:sp>
        <p:nvSpPr>
          <p:cNvPr id="47" name="Text 43"/>
          <p:cNvSpPr/>
          <p:nvPr/>
        </p:nvSpPr>
        <p:spPr>
          <a:xfrm>
            <a:off x="6519672" y="5596128"/>
            <a:ext cx="4846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사용 전에 체크해 주세요</a:t>
            </a:r>
            <a:endParaRPr lang="en-US" sz="1500" dirty="0"/>
          </a:p>
        </p:txBody>
      </p:sp>
      <p:sp>
        <p:nvSpPr>
          <p:cNvPr id="48" name="Text 44"/>
          <p:cNvSpPr/>
          <p:nvPr/>
        </p:nvSpPr>
        <p:spPr>
          <a:xfrm>
            <a:off x="6537960" y="5870448"/>
            <a:ext cx="1645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6A08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✓</a:t>
            </a:r>
            <a:endParaRPr lang="en-US" sz="1300" dirty="0"/>
          </a:p>
        </p:txBody>
      </p:sp>
      <p:sp>
        <p:nvSpPr>
          <p:cNvPr id="49" name="Text 45"/>
          <p:cNvSpPr/>
          <p:nvPr/>
        </p:nvSpPr>
        <p:spPr>
          <a:xfrm>
            <a:off x="6729984" y="5861304"/>
            <a:ext cx="46634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20" dirty="0" err="1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변환기</a:t>
            </a:r>
            <a:r>
              <a:rPr 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 </a:t>
            </a:r>
            <a:r>
              <a:rPr lang="ko-KR" alt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설정 </a:t>
            </a:r>
            <a:r>
              <a:rPr lang="en-US" sz="1220" dirty="0" err="1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비밀번호와</a:t>
            </a:r>
            <a:r>
              <a:rPr 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 연결 </a:t>
            </a:r>
            <a:r>
              <a:rPr lang="en-US" sz="1220" dirty="0" err="1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비밀번호는</a:t>
            </a:r>
            <a:r>
              <a:rPr 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 </a:t>
            </a:r>
            <a:r>
              <a:rPr lang="ko-KR" alt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같습니다</a:t>
            </a:r>
            <a:r>
              <a:rPr 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.</a:t>
            </a:r>
            <a:endParaRPr lang="en-US" sz="1220" dirty="0"/>
          </a:p>
        </p:txBody>
      </p:sp>
      <p:sp>
        <p:nvSpPr>
          <p:cNvPr id="50" name="Text 46"/>
          <p:cNvSpPr/>
          <p:nvPr/>
        </p:nvSpPr>
        <p:spPr>
          <a:xfrm>
            <a:off x="6537960" y="6126480"/>
            <a:ext cx="1645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6A08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✓</a:t>
            </a:r>
            <a:endParaRPr lang="en-US" sz="1300" dirty="0"/>
          </a:p>
        </p:txBody>
      </p:sp>
      <p:sp>
        <p:nvSpPr>
          <p:cNvPr id="51" name="Text 47"/>
          <p:cNvSpPr/>
          <p:nvPr/>
        </p:nvSpPr>
        <p:spPr>
          <a:xfrm>
            <a:off x="6729984" y="6117336"/>
            <a:ext cx="46634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검색 결과는 안정·적정·소신·도전·위험으로 나뉘어 보여요.</a:t>
            </a:r>
            <a:endParaRPr lang="en-US" sz="1220" dirty="0"/>
          </a:p>
        </p:txBody>
      </p:sp>
      <p:sp>
        <p:nvSpPr>
          <p:cNvPr id="52" name="Text 48"/>
          <p:cNvSpPr/>
          <p:nvPr/>
        </p:nvSpPr>
        <p:spPr>
          <a:xfrm>
            <a:off x="6537960" y="6382512"/>
            <a:ext cx="1645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6A08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✓</a:t>
            </a:r>
            <a:endParaRPr lang="en-US" sz="1300" dirty="0"/>
          </a:p>
        </p:txBody>
      </p:sp>
      <p:sp>
        <p:nvSpPr>
          <p:cNvPr id="53" name="Text 49"/>
          <p:cNvSpPr/>
          <p:nvPr/>
        </p:nvSpPr>
        <p:spPr>
          <a:xfrm>
            <a:off x="6729984" y="6373368"/>
            <a:ext cx="46634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리포트는 지원 예정 후보를 담아 만든다고 생각하시면 쉬워요.</a:t>
            </a:r>
            <a:endParaRPr lang="en-US" sz="1220" dirty="0"/>
          </a:p>
        </p:txBody>
      </p:sp>
      <p:pic>
        <p:nvPicPr>
          <p:cNvPr id="54" name="Image 0" descr="/mnt/data/user-g9jg3hyAoHGBKNuHhEQHKuoN__36fbd3d1-421c-4c37-9a97-10d48f6c1604/ae9d407f158e4d3b9e0d098497001f71/mnt/data/hakjong_ppt_work/frontend/app/tomato-school-logo.png">
            <a:extLst>
              <a:ext uri="{FF2B5EF4-FFF2-40B4-BE49-F238E27FC236}">
                <a16:creationId xmlns:a16="http://schemas.microsoft.com/office/drawing/2014/main" id="{F07E6170-9312-C49C-F324-C8CF5664A7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032" y="0"/>
            <a:ext cx="918267" cy="57331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FFF8EA"/>
          </a:solidFill>
          <a:ln w="12700">
            <a:solidFill>
              <a:srgbClr val="FFF8E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20040" y="530352"/>
            <a:ext cx="11521440" cy="0"/>
          </a:xfrm>
          <a:prstGeom prst="line">
            <a:avLst/>
          </a:prstGeom>
          <a:noFill/>
          <a:ln w="12700">
            <a:solidFill>
              <a:srgbClr val="D9D1C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189720" y="128016"/>
            <a:ext cx="2560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UNIGO 학종 프로그램 이용가이드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12064" y="676656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1단계. 변환기에서 생기부 파일 준비하기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530352" y="1033272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화면녹화 기준으로 “파일 확인 → 변환 시작 → 저장 완료” 흐름입니다.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11539728" y="6510528"/>
            <a:ext cx="2286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857B71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3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502920" y="1417320"/>
            <a:ext cx="5504688" cy="4846320"/>
          </a:xfrm>
          <a:prstGeom prst="roundRect">
            <a:avLst>
              <a:gd name="adj" fmla="val 1132"/>
            </a:avLst>
          </a:prstGeom>
          <a:solidFill>
            <a:srgbClr val="FFFFFF"/>
          </a:solidFill>
          <a:ln w="12700">
            <a:solidFill>
              <a:srgbClr val="E9E2D9"/>
            </a:solidFill>
            <a:prstDash val="solid"/>
          </a:ln>
          <a:effectLst>
            <a:outerShdw blurRad="25400" dist="50800" dir="2700000" algn="bl" rotWithShape="0">
              <a:srgbClr val="6B5F4D">
                <a:alpha val="14000"/>
              </a:srgbClr>
            </a:outerShdw>
          </a:effectLst>
        </p:spPr>
      </p:sp>
      <p:pic>
        <p:nvPicPr>
          <p:cNvPr id="10" name="Image 1" descr="/mnt/data/ppt_rev_work/video_frames/화면 기록 2026-08-22 오후 7.29.13/frame_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502" y="1453896"/>
            <a:ext cx="3733525" cy="4773168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6245352" y="1755648"/>
            <a:ext cx="5440680" cy="3456432"/>
          </a:xfrm>
          <a:prstGeom prst="roundRect">
            <a:avLst>
              <a:gd name="adj" fmla="val 1587"/>
            </a:avLst>
          </a:prstGeom>
          <a:solidFill>
            <a:srgbClr val="FFFFFF"/>
          </a:solidFill>
          <a:ln w="12700">
            <a:solidFill>
              <a:srgbClr val="E9E2D9"/>
            </a:solidFill>
            <a:prstDash val="solid"/>
          </a:ln>
          <a:effectLst>
            <a:outerShdw blurRad="25400" dist="50800" dir="2700000" algn="bl" rotWithShape="0">
              <a:srgbClr val="6B5F4D">
                <a:alpha val="14000"/>
              </a:srgbClr>
            </a:outerShdw>
          </a:effectLst>
        </p:spPr>
      </p:sp>
      <p:pic>
        <p:nvPicPr>
          <p:cNvPr id="12" name="Image 2" descr="/mnt/data/ppt_rev_work/video_frames/화면 기록 2026-08-22 오후 7.29.13/frame_0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2508" y="1792224"/>
            <a:ext cx="2646368" cy="3383280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3327020" y="3169389"/>
            <a:ext cx="1645920" cy="411480"/>
          </a:xfrm>
          <a:prstGeom prst="ellipse">
            <a:avLst/>
          </a:prstGeom>
          <a:solidFill>
            <a:srgbClr val="FFFFFF">
              <a:alpha val="0"/>
            </a:srgbClr>
          </a:solidFill>
          <a:ln w="12700">
            <a:solidFill>
              <a:srgbClr val="F46FA0"/>
            </a:solidFill>
            <a:prstDash val="solid"/>
          </a:ln>
        </p:spPr>
      </p:sp>
      <p:sp>
        <p:nvSpPr>
          <p:cNvPr id="14" name="Shape 9"/>
          <p:cNvSpPr/>
          <p:nvPr/>
        </p:nvSpPr>
        <p:spPr>
          <a:xfrm rot="-300000">
            <a:off x="3611880" y="4572000"/>
            <a:ext cx="2011680" cy="731520"/>
          </a:xfrm>
          <a:prstGeom prst="roundRect">
            <a:avLst>
              <a:gd name="adj" fmla="val 7500"/>
            </a:avLst>
          </a:prstGeom>
          <a:solidFill>
            <a:srgbClr val="FFF3B2"/>
          </a:solidFill>
          <a:ln w="12700">
            <a:solidFill>
              <a:srgbClr val="D2C48B"/>
            </a:solidFill>
            <a:prstDash val="solid"/>
          </a:ln>
          <a:effectLst>
            <a:outerShdw blurRad="25400" dist="50800" dir="2700000" algn="bl" rotWithShape="0">
              <a:srgbClr val="6B5F4D">
                <a:alpha val="10000"/>
              </a:srgbClr>
            </a:outerShdw>
          </a:effectLst>
        </p:spPr>
      </p:sp>
      <p:sp>
        <p:nvSpPr>
          <p:cNvPr id="15" name="Text 10"/>
          <p:cNvSpPr/>
          <p:nvPr/>
        </p:nvSpPr>
        <p:spPr>
          <a:xfrm>
            <a:off x="3685032" y="4636008"/>
            <a:ext cx="1865376" cy="6217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32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여기 “변환 시작” 버튼을 누르면</a:t>
            </a:r>
            <a:endParaRPr lang="en-US" sz="1320" dirty="0"/>
          </a:p>
          <a:p>
            <a:pPr marL="0" indent="0">
              <a:buNone/>
            </a:pPr>
            <a:r>
              <a:rPr lang="en-US" sz="132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로컬 변환이 바로 진행돼요.</a:t>
            </a:r>
            <a:endParaRPr lang="en-US" sz="1320" dirty="0"/>
          </a:p>
        </p:txBody>
      </p:sp>
      <p:sp>
        <p:nvSpPr>
          <p:cNvPr id="16" name="Shape 11"/>
          <p:cNvSpPr/>
          <p:nvPr/>
        </p:nvSpPr>
        <p:spPr>
          <a:xfrm>
            <a:off x="4424300" y="3580868"/>
            <a:ext cx="197396" cy="904065"/>
          </a:xfrm>
          <a:prstGeom prst="line">
            <a:avLst/>
          </a:prstGeom>
          <a:noFill/>
          <a:ln w="12700">
            <a:solidFill>
              <a:srgbClr val="F46FA0"/>
            </a:solidFill>
            <a:prstDash val="solid"/>
            <a:tailEnd type="triangle"/>
          </a:ln>
        </p:spPr>
      </p:sp>
      <p:sp>
        <p:nvSpPr>
          <p:cNvPr id="17" name="Shape 12"/>
          <p:cNvSpPr/>
          <p:nvPr/>
        </p:nvSpPr>
        <p:spPr>
          <a:xfrm>
            <a:off x="7424928" y="2194557"/>
            <a:ext cx="2863948" cy="1060731"/>
          </a:xfrm>
          <a:prstGeom prst="ellipse">
            <a:avLst/>
          </a:prstGeom>
          <a:solidFill>
            <a:srgbClr val="FFFFFF">
              <a:alpha val="0"/>
            </a:srgbClr>
          </a:solidFill>
          <a:ln w="12700">
            <a:solidFill>
              <a:srgbClr val="16A085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 rot="240000">
            <a:off x="9008162" y="1508784"/>
            <a:ext cx="2651760" cy="841248"/>
          </a:xfrm>
          <a:prstGeom prst="roundRect">
            <a:avLst>
              <a:gd name="adj" fmla="val 6522"/>
            </a:avLst>
          </a:prstGeom>
          <a:solidFill>
            <a:srgbClr val="E8F7F2"/>
          </a:solidFill>
          <a:ln w="12700">
            <a:solidFill>
              <a:srgbClr val="D2C48B"/>
            </a:solidFill>
            <a:prstDash val="solid"/>
          </a:ln>
          <a:effectLst>
            <a:outerShdw blurRad="25400" dist="50800" dir="2700000" algn="bl" rotWithShape="0">
              <a:srgbClr val="6B5F4D">
                <a:alpha val="10000"/>
              </a:srgbClr>
            </a:outerShdw>
          </a:effectLst>
        </p:spPr>
      </p:sp>
      <p:sp>
        <p:nvSpPr>
          <p:cNvPr id="19" name="Text 14"/>
          <p:cNvSpPr/>
          <p:nvPr/>
        </p:nvSpPr>
        <p:spPr>
          <a:xfrm>
            <a:off x="9081314" y="1572792"/>
            <a:ext cx="2505456" cy="7315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32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저장 완료 화면이 나오면 준비 끝!</a:t>
            </a:r>
            <a:endParaRPr lang="en-US" sz="1320" dirty="0"/>
          </a:p>
          <a:p>
            <a:pPr marL="0" indent="0">
              <a:buNone/>
            </a:pPr>
            <a:r>
              <a:rPr lang="en-US" sz="132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이제 웹에서 연결만 해주시면 됩니다.</a:t>
            </a:r>
            <a:endParaRPr lang="en-US" sz="1320" dirty="0"/>
          </a:p>
        </p:txBody>
      </p:sp>
      <p:sp>
        <p:nvSpPr>
          <p:cNvPr id="20" name="Shape 15"/>
          <p:cNvSpPr/>
          <p:nvPr/>
        </p:nvSpPr>
        <p:spPr>
          <a:xfrm>
            <a:off x="6473952" y="5440680"/>
            <a:ext cx="4892040" cy="1234440"/>
          </a:xfrm>
          <a:prstGeom prst="roundRect">
            <a:avLst>
              <a:gd name="adj" fmla="val 9091"/>
            </a:avLst>
          </a:prstGeom>
          <a:solidFill>
            <a:srgbClr val="FFF9EF"/>
          </a:solidFill>
          <a:ln w="12700">
            <a:solidFill>
              <a:srgbClr val="E4DBD0"/>
            </a:solidFill>
            <a:prstDash val="solid"/>
          </a:ln>
          <a:effectLst>
            <a:outerShdw blurRad="25400" dist="50800" dir="2700000" algn="bl" rotWithShape="0">
              <a:srgbClr val="6B5F4D">
                <a:alpha val="16000"/>
              </a:srgbClr>
            </a:outerShdw>
          </a:effectLst>
        </p:spPr>
      </p:sp>
      <p:sp>
        <p:nvSpPr>
          <p:cNvPr id="21" name="Text 16"/>
          <p:cNvSpPr/>
          <p:nvPr/>
        </p:nvSpPr>
        <p:spPr>
          <a:xfrm>
            <a:off x="6611112" y="5550408"/>
            <a:ext cx="4617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이 화면에서 보시면 좋아요</a:t>
            </a:r>
            <a:endParaRPr lang="en-US" sz="1500" dirty="0"/>
          </a:p>
        </p:txBody>
      </p:sp>
      <p:sp>
        <p:nvSpPr>
          <p:cNvPr id="22" name="Text 17"/>
          <p:cNvSpPr/>
          <p:nvPr/>
        </p:nvSpPr>
        <p:spPr>
          <a:xfrm>
            <a:off x="6629400" y="5824728"/>
            <a:ext cx="1645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6A08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✓</a:t>
            </a:r>
            <a:endParaRPr lang="en-US" sz="1300" dirty="0"/>
          </a:p>
        </p:txBody>
      </p:sp>
      <p:sp>
        <p:nvSpPr>
          <p:cNvPr id="23" name="Text 18"/>
          <p:cNvSpPr/>
          <p:nvPr/>
        </p:nvSpPr>
        <p:spPr>
          <a:xfrm>
            <a:off x="6821424" y="5815584"/>
            <a:ext cx="4434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문서 </a:t>
            </a:r>
            <a:r>
              <a:rPr lang="en-US" sz="1220" dirty="0" err="1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유형이</a:t>
            </a:r>
            <a:r>
              <a:rPr 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 </a:t>
            </a:r>
            <a:r>
              <a:rPr lang="ko-KR" alt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스캔</a:t>
            </a:r>
            <a:r>
              <a:rPr lang="en-US" altLang="ko-KR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(</a:t>
            </a:r>
            <a:r>
              <a:rPr lang="ko-KR" alt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출력</a:t>
            </a:r>
            <a:r>
              <a:rPr lang="en-US" altLang="ko-KR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)</a:t>
            </a:r>
            <a:r>
              <a:rPr lang="ko-KR" alt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본이 아닌 원본</a:t>
            </a:r>
            <a:r>
              <a:rPr 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 </a:t>
            </a:r>
            <a:r>
              <a:rPr lang="en-US" sz="1220" dirty="0" err="1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PDF인지</a:t>
            </a:r>
            <a:r>
              <a:rPr 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 </a:t>
            </a:r>
            <a:r>
              <a:rPr lang="en-US" sz="1220" dirty="0" err="1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확인</a:t>
            </a:r>
            <a:endParaRPr lang="en-US" sz="1220" dirty="0"/>
          </a:p>
        </p:txBody>
      </p:sp>
      <p:sp>
        <p:nvSpPr>
          <p:cNvPr id="24" name="Text 19"/>
          <p:cNvSpPr/>
          <p:nvPr/>
        </p:nvSpPr>
        <p:spPr>
          <a:xfrm>
            <a:off x="6629400" y="6080760"/>
            <a:ext cx="1645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6A08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✓</a:t>
            </a:r>
            <a:endParaRPr lang="en-US" sz="1300" dirty="0"/>
          </a:p>
        </p:txBody>
      </p:sp>
      <p:sp>
        <p:nvSpPr>
          <p:cNvPr id="25" name="Text 20"/>
          <p:cNvSpPr/>
          <p:nvPr/>
        </p:nvSpPr>
        <p:spPr>
          <a:xfrm>
            <a:off x="6821424" y="6071616"/>
            <a:ext cx="4434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암호 PDF 여부, 페이지 수, PDF 형식 체크</a:t>
            </a:r>
            <a:endParaRPr lang="en-US" sz="1220" dirty="0"/>
          </a:p>
        </p:txBody>
      </p:sp>
      <p:sp>
        <p:nvSpPr>
          <p:cNvPr id="26" name="Text 21"/>
          <p:cNvSpPr/>
          <p:nvPr/>
        </p:nvSpPr>
        <p:spPr>
          <a:xfrm>
            <a:off x="6629400" y="6336792"/>
            <a:ext cx="1645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6A08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✓</a:t>
            </a:r>
            <a:endParaRPr lang="en-US" sz="1300" dirty="0"/>
          </a:p>
        </p:txBody>
      </p:sp>
      <p:sp>
        <p:nvSpPr>
          <p:cNvPr id="27" name="Text 22"/>
          <p:cNvSpPr/>
          <p:nvPr/>
        </p:nvSpPr>
        <p:spPr>
          <a:xfrm>
            <a:off x="6821424" y="6327648"/>
            <a:ext cx="4434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.unigo-admission 파일명까지 생성되면 정상 완료</a:t>
            </a:r>
            <a:endParaRPr lang="en-US" sz="1220" dirty="0"/>
          </a:p>
        </p:txBody>
      </p:sp>
      <p:pic>
        <p:nvPicPr>
          <p:cNvPr id="28" name="Image 0" descr="/mnt/data/user-g9jg3hyAoHGBKNuHhEQHKuoN__36fbd3d1-421c-4c37-9a97-10d48f6c1604/ae9d407f158e4d3b9e0d098497001f71/mnt/data/hakjong_ppt_work/frontend/app/tomato-school-logo.png">
            <a:extLst>
              <a:ext uri="{FF2B5EF4-FFF2-40B4-BE49-F238E27FC236}">
                <a16:creationId xmlns:a16="http://schemas.microsoft.com/office/drawing/2014/main" id="{E074C619-3A88-09F0-F9DC-7EECB1C811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032" y="0"/>
            <a:ext cx="918267" cy="5733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FFF8EA"/>
          </a:solidFill>
          <a:ln w="12700">
            <a:solidFill>
              <a:srgbClr val="FFF8E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20040" y="530352"/>
            <a:ext cx="11521440" cy="0"/>
          </a:xfrm>
          <a:prstGeom prst="line">
            <a:avLst/>
          </a:prstGeom>
          <a:noFill/>
          <a:ln w="12700">
            <a:solidFill>
              <a:srgbClr val="D9D1C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189720" y="128016"/>
            <a:ext cx="2560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UNIGO 학종 프로그램 이용가이드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12064" y="676656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2단계. “내 입시 레코드 연결” 화면에서 파일 연결하기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530352" y="1033272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웹에서는 이 화면이 보이면 잘 들어오신 거예요. 순서대로만 눌러주세요.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11539728" y="6510528"/>
            <a:ext cx="2286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857B71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4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57200" y="1389888"/>
            <a:ext cx="8229600" cy="5047488"/>
          </a:xfrm>
          <a:prstGeom prst="roundRect">
            <a:avLst>
              <a:gd name="adj" fmla="val 1087"/>
            </a:avLst>
          </a:prstGeom>
          <a:solidFill>
            <a:srgbClr val="FFFFFF"/>
          </a:solidFill>
          <a:ln w="12700">
            <a:solidFill>
              <a:srgbClr val="E9E2D9"/>
            </a:solidFill>
            <a:prstDash val="solid"/>
          </a:ln>
          <a:effectLst>
            <a:outerShdw blurRad="25400" dist="50800" dir="2700000" algn="bl" rotWithShape="0">
              <a:srgbClr val="6B5F4D">
                <a:alpha val="14000"/>
              </a:srgbClr>
            </a:outerShdw>
          </a:effectLst>
        </p:spPr>
      </p:sp>
      <p:pic>
        <p:nvPicPr>
          <p:cNvPr id="10" name="Image 1" descr="/mnt/data/user-g9jg3hyAoHGBKNuHhEQHKuoN__36fbd3d1-421c-4c37-9a97-10d48f6c1604/ae9d407f158e4d3b9e0d098497001f71/mnt/data/hakjong_ppt_work/ui_assets/admission_reco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776" y="1619631"/>
            <a:ext cx="8156448" cy="4588002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8942832" y="1627632"/>
            <a:ext cx="2651760" cy="1625234"/>
          </a:xfrm>
          <a:prstGeom prst="roundRect">
            <a:avLst>
              <a:gd name="adj" fmla="val 5634"/>
            </a:avLst>
          </a:prstGeom>
          <a:solidFill>
            <a:srgbClr val="FFF9EF"/>
          </a:solidFill>
          <a:ln w="12700">
            <a:solidFill>
              <a:srgbClr val="E4DBD0"/>
            </a:solidFill>
            <a:prstDash val="solid"/>
          </a:ln>
          <a:effectLst>
            <a:outerShdw blurRad="25400" dist="50800" dir="2700000" algn="bl" rotWithShape="0">
              <a:srgbClr val="6B5F4D">
                <a:alpha val="16000"/>
              </a:srgbClr>
            </a:outerShdw>
          </a:effectLst>
        </p:spPr>
      </p:sp>
      <p:sp>
        <p:nvSpPr>
          <p:cNvPr id="12" name="Text 8"/>
          <p:cNvSpPr/>
          <p:nvPr/>
        </p:nvSpPr>
        <p:spPr>
          <a:xfrm>
            <a:off x="9079992" y="1737360"/>
            <a:ext cx="2377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연결 순서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9098280" y="2011680"/>
            <a:ext cx="1645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6A08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✓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9290304" y="2002536"/>
            <a:ext cx="21945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현재 기기에 맞는 변환기 선택</a:t>
            </a:r>
            <a:endParaRPr lang="en-US" sz="1220" dirty="0"/>
          </a:p>
        </p:txBody>
      </p:sp>
      <p:sp>
        <p:nvSpPr>
          <p:cNvPr id="15" name="Text 11"/>
          <p:cNvSpPr/>
          <p:nvPr/>
        </p:nvSpPr>
        <p:spPr>
          <a:xfrm>
            <a:off x="9098280" y="2267712"/>
            <a:ext cx="1645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6A08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✓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9290304" y="2258568"/>
            <a:ext cx="21945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.unigo-admission 파일 선택</a:t>
            </a:r>
            <a:endParaRPr lang="en-US" sz="1220" dirty="0"/>
          </a:p>
        </p:txBody>
      </p:sp>
      <p:sp>
        <p:nvSpPr>
          <p:cNvPr id="17" name="Text 13"/>
          <p:cNvSpPr/>
          <p:nvPr/>
        </p:nvSpPr>
        <p:spPr>
          <a:xfrm>
            <a:off x="9098280" y="2523744"/>
            <a:ext cx="1645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6A08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✓</a:t>
            </a:r>
            <a:endParaRPr lang="en-US" sz="1300" dirty="0"/>
          </a:p>
        </p:txBody>
      </p:sp>
      <p:sp>
        <p:nvSpPr>
          <p:cNvPr id="18" name="Text 14"/>
          <p:cNvSpPr/>
          <p:nvPr/>
        </p:nvSpPr>
        <p:spPr>
          <a:xfrm>
            <a:off x="9290304" y="2514600"/>
            <a:ext cx="21945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변환할 때 정한 암호 입력</a:t>
            </a:r>
            <a:endParaRPr lang="en-US" sz="1220" dirty="0"/>
          </a:p>
        </p:txBody>
      </p:sp>
      <p:sp>
        <p:nvSpPr>
          <p:cNvPr id="19" name="Text 15"/>
          <p:cNvSpPr/>
          <p:nvPr/>
        </p:nvSpPr>
        <p:spPr>
          <a:xfrm>
            <a:off x="9098280" y="2779776"/>
            <a:ext cx="1645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6A08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✓</a:t>
            </a:r>
            <a:endParaRPr lang="en-US" sz="1300" dirty="0"/>
          </a:p>
        </p:txBody>
      </p:sp>
      <p:sp>
        <p:nvSpPr>
          <p:cNvPr id="20" name="Text 16"/>
          <p:cNvSpPr/>
          <p:nvPr/>
        </p:nvSpPr>
        <p:spPr>
          <a:xfrm>
            <a:off x="9290304" y="2770632"/>
            <a:ext cx="21945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연결 완료 후 “학종진단 시작하기” 클릭</a:t>
            </a:r>
            <a:endParaRPr lang="en-US" sz="1220" dirty="0"/>
          </a:p>
        </p:txBody>
      </p:sp>
      <p:sp>
        <p:nvSpPr>
          <p:cNvPr id="21" name="Shape 17"/>
          <p:cNvSpPr/>
          <p:nvPr/>
        </p:nvSpPr>
        <p:spPr>
          <a:xfrm rot="-420000">
            <a:off x="1389888" y="3858768"/>
            <a:ext cx="1097280" cy="384048"/>
          </a:xfrm>
          <a:prstGeom prst="roundRect">
            <a:avLst>
              <a:gd name="adj" fmla="val 14286"/>
            </a:avLst>
          </a:prstGeom>
          <a:solidFill>
            <a:srgbClr val="FFF3B2"/>
          </a:solidFill>
          <a:ln w="12700">
            <a:solidFill>
              <a:srgbClr val="D2C48B"/>
            </a:solidFill>
            <a:prstDash val="solid"/>
          </a:ln>
          <a:effectLst>
            <a:outerShdw blurRad="25400" dist="50800" dir="2700000" algn="bl" rotWithShape="0">
              <a:srgbClr val="6B5F4D">
                <a:alpha val="10000"/>
              </a:srgbClr>
            </a:outerShdw>
          </a:effectLst>
        </p:spPr>
      </p:sp>
      <p:sp>
        <p:nvSpPr>
          <p:cNvPr id="22" name="Text 18"/>
          <p:cNvSpPr/>
          <p:nvPr/>
        </p:nvSpPr>
        <p:spPr>
          <a:xfrm>
            <a:off x="1463040" y="3922776"/>
            <a:ext cx="950976" cy="2743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24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① 기기 선택</a:t>
            </a:r>
            <a:endParaRPr lang="en-US" sz="1240" dirty="0"/>
          </a:p>
        </p:txBody>
      </p:sp>
      <p:sp>
        <p:nvSpPr>
          <p:cNvPr id="23" name="Shape 19"/>
          <p:cNvSpPr/>
          <p:nvPr/>
        </p:nvSpPr>
        <p:spPr>
          <a:xfrm>
            <a:off x="2331720" y="3977640"/>
            <a:ext cx="670680" cy="75960"/>
          </a:xfrm>
          <a:prstGeom prst="line">
            <a:avLst/>
          </a:prstGeom>
          <a:noFill/>
          <a:ln w="12700">
            <a:solidFill>
              <a:srgbClr val="D39C1F"/>
            </a:solidFill>
            <a:prstDash val="solid"/>
            <a:tailEnd type="triangle"/>
          </a:ln>
        </p:spPr>
      </p:sp>
      <p:sp>
        <p:nvSpPr>
          <p:cNvPr id="24" name="Shape 20"/>
          <p:cNvSpPr/>
          <p:nvPr/>
        </p:nvSpPr>
        <p:spPr>
          <a:xfrm rot="360000">
            <a:off x="5652435" y="3416834"/>
            <a:ext cx="1143000" cy="402336"/>
          </a:xfrm>
          <a:prstGeom prst="roundRect">
            <a:avLst>
              <a:gd name="adj" fmla="val 13636"/>
            </a:avLst>
          </a:prstGeom>
          <a:solidFill>
            <a:srgbClr val="E9F2FF"/>
          </a:solidFill>
          <a:ln w="12700">
            <a:solidFill>
              <a:srgbClr val="D2C48B"/>
            </a:solidFill>
            <a:prstDash val="solid"/>
          </a:ln>
          <a:effectLst>
            <a:outerShdw blurRad="25400" dist="50800" dir="2700000" algn="bl" rotWithShape="0">
              <a:srgbClr val="6B5F4D">
                <a:alpha val="10000"/>
              </a:srgbClr>
            </a:outerShdw>
          </a:effectLst>
        </p:spPr>
      </p:sp>
      <p:sp>
        <p:nvSpPr>
          <p:cNvPr id="25" name="Text 21"/>
          <p:cNvSpPr/>
          <p:nvPr/>
        </p:nvSpPr>
        <p:spPr>
          <a:xfrm>
            <a:off x="5725587" y="3480842"/>
            <a:ext cx="996696" cy="2926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24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② 파일 선택</a:t>
            </a:r>
            <a:endParaRPr lang="en-US" sz="1240" dirty="0"/>
          </a:p>
        </p:txBody>
      </p:sp>
      <p:sp>
        <p:nvSpPr>
          <p:cNvPr id="26" name="Shape 22"/>
          <p:cNvSpPr/>
          <p:nvPr/>
        </p:nvSpPr>
        <p:spPr>
          <a:xfrm flipH="1">
            <a:off x="5378115" y="3700071"/>
            <a:ext cx="364602" cy="155676"/>
          </a:xfrm>
          <a:prstGeom prst="line">
            <a:avLst/>
          </a:prstGeom>
          <a:noFill/>
          <a:ln w="12700">
            <a:solidFill>
              <a:srgbClr val="2EA7FF"/>
            </a:solidFill>
            <a:prstDash val="solid"/>
            <a:tailEnd type="triangle"/>
          </a:ln>
        </p:spPr>
      </p:sp>
      <p:sp>
        <p:nvSpPr>
          <p:cNvPr id="27" name="Shape 23"/>
          <p:cNvSpPr/>
          <p:nvPr/>
        </p:nvSpPr>
        <p:spPr>
          <a:xfrm rot="-300000">
            <a:off x="5815389" y="4912089"/>
            <a:ext cx="1170432" cy="384048"/>
          </a:xfrm>
          <a:prstGeom prst="roundRect">
            <a:avLst>
              <a:gd name="adj" fmla="val 14286"/>
            </a:avLst>
          </a:prstGeom>
          <a:solidFill>
            <a:srgbClr val="E8F7F2"/>
          </a:solidFill>
          <a:ln w="12700">
            <a:solidFill>
              <a:srgbClr val="D2C48B"/>
            </a:solidFill>
            <a:prstDash val="solid"/>
          </a:ln>
          <a:effectLst>
            <a:outerShdw blurRad="25400" dist="50800" dir="2700000" algn="bl" rotWithShape="0">
              <a:srgbClr val="6B5F4D">
                <a:alpha val="10000"/>
              </a:srgbClr>
            </a:outerShdw>
          </a:effectLst>
        </p:spPr>
      </p:sp>
      <p:sp>
        <p:nvSpPr>
          <p:cNvPr id="28" name="Text 24"/>
          <p:cNvSpPr/>
          <p:nvPr/>
        </p:nvSpPr>
        <p:spPr>
          <a:xfrm>
            <a:off x="5888541" y="4976097"/>
            <a:ext cx="1024128" cy="2743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24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③ 암호 입력</a:t>
            </a:r>
            <a:endParaRPr lang="en-US" sz="1240" dirty="0"/>
          </a:p>
        </p:txBody>
      </p:sp>
      <p:sp>
        <p:nvSpPr>
          <p:cNvPr id="29" name="Shape 25"/>
          <p:cNvSpPr/>
          <p:nvPr/>
        </p:nvSpPr>
        <p:spPr>
          <a:xfrm>
            <a:off x="6949440" y="4956048"/>
            <a:ext cx="0" cy="0"/>
          </a:xfrm>
          <a:prstGeom prst="line">
            <a:avLst/>
          </a:prstGeom>
          <a:noFill/>
          <a:ln w="12700">
            <a:solidFill>
              <a:srgbClr val="16A085"/>
            </a:solidFill>
            <a:prstDash val="solid"/>
            <a:tailEnd type="triangle"/>
          </a:ln>
        </p:spPr>
      </p:sp>
      <p:sp>
        <p:nvSpPr>
          <p:cNvPr id="30" name="Shape 26"/>
          <p:cNvSpPr/>
          <p:nvPr/>
        </p:nvSpPr>
        <p:spPr>
          <a:xfrm rot="240000">
            <a:off x="8869680" y="5486400"/>
            <a:ext cx="868680" cy="384048"/>
          </a:xfrm>
          <a:prstGeom prst="roundRect">
            <a:avLst>
              <a:gd name="adj" fmla="val 14286"/>
            </a:avLst>
          </a:prstGeom>
          <a:solidFill>
            <a:srgbClr val="FFE0B2"/>
          </a:solidFill>
          <a:ln w="12700">
            <a:solidFill>
              <a:srgbClr val="D2C48B"/>
            </a:solidFill>
            <a:prstDash val="solid"/>
          </a:ln>
          <a:effectLst>
            <a:outerShdw blurRad="25400" dist="50800" dir="2700000" algn="bl" rotWithShape="0">
              <a:srgbClr val="6B5F4D">
                <a:alpha val="10000"/>
              </a:srgbClr>
            </a:outerShdw>
          </a:effectLst>
        </p:spPr>
      </p:sp>
      <p:sp>
        <p:nvSpPr>
          <p:cNvPr id="31" name="Text 27"/>
          <p:cNvSpPr/>
          <p:nvPr/>
        </p:nvSpPr>
        <p:spPr>
          <a:xfrm>
            <a:off x="8942832" y="5550408"/>
            <a:ext cx="722376" cy="2743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24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④ 시작!</a:t>
            </a:r>
            <a:endParaRPr lang="en-US" sz="1240" dirty="0"/>
          </a:p>
        </p:txBody>
      </p:sp>
      <p:sp>
        <p:nvSpPr>
          <p:cNvPr id="32" name="Shape 28"/>
          <p:cNvSpPr/>
          <p:nvPr/>
        </p:nvSpPr>
        <p:spPr>
          <a:xfrm>
            <a:off x="9372600" y="5449824"/>
            <a:ext cx="356616" cy="0"/>
          </a:xfrm>
          <a:prstGeom prst="line">
            <a:avLst/>
          </a:prstGeom>
          <a:noFill/>
          <a:ln w="12700">
            <a:solidFill>
              <a:srgbClr val="D39C1F"/>
            </a:solidFill>
            <a:prstDash val="solid"/>
            <a:tailEnd type="triangle"/>
          </a:ln>
        </p:spPr>
      </p:sp>
      <p:sp>
        <p:nvSpPr>
          <p:cNvPr id="33" name="Shape 29"/>
          <p:cNvSpPr/>
          <p:nvPr/>
        </p:nvSpPr>
        <p:spPr>
          <a:xfrm>
            <a:off x="9144000" y="3145536"/>
            <a:ext cx="1783080" cy="0"/>
          </a:xfrm>
          <a:prstGeom prst="line">
            <a:avLst/>
          </a:prstGeom>
          <a:noFill/>
          <a:ln w="12700">
            <a:solidFill>
              <a:srgbClr val="CDEFD8">
                <a:alpha val="78000"/>
              </a:srgbClr>
            </a:solidFill>
            <a:prstDash val="solid"/>
          </a:ln>
        </p:spPr>
      </p:sp>
      <p:sp>
        <p:nvSpPr>
          <p:cNvPr id="35" name="Shape 22">
            <a:extLst>
              <a:ext uri="{FF2B5EF4-FFF2-40B4-BE49-F238E27FC236}">
                <a16:creationId xmlns:a16="http://schemas.microsoft.com/office/drawing/2014/main" id="{64DA91F9-DCD4-F111-1E34-C56DAEF4E7E2}"/>
              </a:ext>
            </a:extLst>
          </p:cNvPr>
          <p:cNvSpPr/>
          <p:nvPr/>
        </p:nvSpPr>
        <p:spPr>
          <a:xfrm flipH="1" flipV="1">
            <a:off x="5530695" y="5012787"/>
            <a:ext cx="357846" cy="155676"/>
          </a:xfrm>
          <a:prstGeom prst="line">
            <a:avLst/>
          </a:prstGeom>
          <a:noFill/>
          <a:ln w="12700">
            <a:solidFill>
              <a:srgbClr val="2EA7FF"/>
            </a:solidFill>
            <a:prstDash val="solid"/>
            <a:tailEnd type="triangle"/>
          </a:ln>
        </p:spPr>
      </p:sp>
      <p:pic>
        <p:nvPicPr>
          <p:cNvPr id="36" name="Image 0" descr="/mnt/data/user-g9jg3hyAoHGBKNuHhEQHKuoN__36fbd3d1-421c-4c37-9a97-10d48f6c1604/ae9d407f158e4d3b9e0d098497001f71/mnt/data/hakjong_ppt_work/frontend/app/tomato-school-logo.png">
            <a:extLst>
              <a:ext uri="{FF2B5EF4-FFF2-40B4-BE49-F238E27FC236}">
                <a16:creationId xmlns:a16="http://schemas.microsoft.com/office/drawing/2014/main" id="{D8A40FA0-CCCB-2314-1685-22CA97462D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032" y="0"/>
            <a:ext cx="918267" cy="5733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FFF8EA"/>
          </a:solidFill>
          <a:ln w="12700">
            <a:solidFill>
              <a:srgbClr val="FFF8E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20040" y="530352"/>
            <a:ext cx="11521440" cy="0"/>
          </a:xfrm>
          <a:prstGeom prst="line">
            <a:avLst/>
          </a:prstGeom>
          <a:noFill/>
          <a:ln w="12700">
            <a:solidFill>
              <a:srgbClr val="D9D1C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189720" y="128016"/>
            <a:ext cx="2560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UNIGO 학종 프로그램 이용가이드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12064" y="676656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3단계. 대학·학과·전형 검색 화면 이해하기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530352" y="1033272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처음에는 검색창 하나만 써도 충분하고, 익숙해지면 필터를 같이 쓰시면 좋아요.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11539728" y="6510528"/>
            <a:ext cx="2286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857B71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5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38912" y="1325880"/>
            <a:ext cx="11201400" cy="5349240"/>
          </a:xfrm>
          <a:prstGeom prst="roundRect">
            <a:avLst>
              <a:gd name="adj" fmla="val 1026"/>
            </a:avLst>
          </a:prstGeom>
          <a:solidFill>
            <a:srgbClr val="FFFFFF"/>
          </a:solidFill>
          <a:ln w="12700">
            <a:solidFill>
              <a:srgbClr val="E9E2D9"/>
            </a:solidFill>
            <a:prstDash val="solid"/>
          </a:ln>
          <a:effectLst>
            <a:outerShdw blurRad="25400" dist="50800" dir="2700000" algn="bl" rotWithShape="0">
              <a:srgbClr val="6B5F4D">
                <a:alpha val="14000"/>
              </a:srgbClr>
            </a:outerShdw>
          </a:effectLst>
        </p:spPr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44DDC42E-2E97-2E17-53E0-E33CE41F0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941" y="1313848"/>
            <a:ext cx="1411250" cy="5248652"/>
          </a:xfrm>
          <a:prstGeom prst="rect">
            <a:avLst/>
          </a:prstGeom>
        </p:spPr>
      </p:pic>
      <p:pic>
        <p:nvPicPr>
          <p:cNvPr id="10" name="Image 1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38912" y="1298447"/>
            <a:ext cx="9695375" cy="5276088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 rot="-180000">
            <a:off x="4179692" y="1753016"/>
            <a:ext cx="1837796" cy="599386"/>
          </a:xfrm>
          <a:prstGeom prst="roundRect">
            <a:avLst>
              <a:gd name="adj" fmla="val 6522"/>
            </a:avLst>
          </a:prstGeom>
          <a:solidFill>
            <a:srgbClr val="FFF3B2"/>
          </a:solidFill>
          <a:ln w="12700">
            <a:solidFill>
              <a:srgbClr val="D2C48B"/>
            </a:solidFill>
            <a:prstDash val="solid"/>
          </a:ln>
          <a:effectLst>
            <a:outerShdw blurRad="25400" dist="50800" dir="2700000" algn="bl" rotWithShape="0">
              <a:srgbClr val="6B5F4D">
                <a:alpha val="10000"/>
              </a:srgbClr>
            </a:outerShdw>
          </a:effectLst>
        </p:spPr>
      </p:sp>
      <p:sp>
        <p:nvSpPr>
          <p:cNvPr id="13" name="Text 9"/>
          <p:cNvSpPr/>
          <p:nvPr/>
        </p:nvSpPr>
        <p:spPr>
          <a:xfrm>
            <a:off x="4258614" y="1795558"/>
            <a:ext cx="1736400" cy="521205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300" dirty="0" err="1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대학</a:t>
            </a:r>
            <a:r>
              <a:rPr lang="en-US" sz="130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 / 학과 / 전형 / 지역을 한 번에 찾을 수 있어요.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 flipH="1">
            <a:off x="2118160" y="2221756"/>
            <a:ext cx="2140454" cy="443501"/>
          </a:xfrm>
          <a:prstGeom prst="line">
            <a:avLst/>
          </a:prstGeom>
          <a:noFill/>
          <a:ln w="12700">
            <a:solidFill>
              <a:srgbClr val="F46FA0"/>
            </a:solidFill>
            <a:prstDash val="solid"/>
            <a:tailEnd type="triangle"/>
          </a:ln>
        </p:spPr>
      </p:sp>
      <p:sp>
        <p:nvSpPr>
          <p:cNvPr id="15" name="Shape 11"/>
          <p:cNvSpPr/>
          <p:nvPr/>
        </p:nvSpPr>
        <p:spPr>
          <a:xfrm>
            <a:off x="2406946" y="3030805"/>
            <a:ext cx="5759305" cy="619126"/>
          </a:xfrm>
          <a:prstGeom prst="ellipse">
            <a:avLst/>
          </a:prstGeom>
          <a:solidFill>
            <a:srgbClr val="FFFFFF">
              <a:alpha val="0"/>
            </a:srgbClr>
          </a:solidFill>
          <a:ln w="12700">
            <a:solidFill>
              <a:srgbClr val="16A085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 rot="240000">
            <a:off x="7331229" y="3513437"/>
            <a:ext cx="2356103" cy="788827"/>
          </a:xfrm>
          <a:prstGeom prst="roundRect">
            <a:avLst>
              <a:gd name="adj" fmla="val 7500"/>
            </a:avLst>
          </a:prstGeom>
          <a:solidFill>
            <a:srgbClr val="E8F7F2"/>
          </a:solidFill>
          <a:ln w="12700">
            <a:solidFill>
              <a:srgbClr val="D2C48B"/>
            </a:solidFill>
            <a:prstDash val="solid"/>
          </a:ln>
          <a:effectLst>
            <a:outerShdw blurRad="25400" dist="50800" dir="2700000" algn="bl" rotWithShape="0">
              <a:srgbClr val="6B5F4D">
                <a:alpha val="10000"/>
              </a:srgbClr>
            </a:outerShdw>
          </a:effectLst>
        </p:spPr>
      </p:sp>
      <p:sp>
        <p:nvSpPr>
          <p:cNvPr id="17" name="Text 13"/>
          <p:cNvSpPr/>
          <p:nvPr/>
        </p:nvSpPr>
        <p:spPr>
          <a:xfrm>
            <a:off x="7406299" y="3579854"/>
            <a:ext cx="2213848" cy="67050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28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전체·안정·적정·소신·도전·위험</a:t>
            </a:r>
            <a:endParaRPr lang="en-US" sz="1280" dirty="0"/>
          </a:p>
          <a:p>
            <a:pPr marL="0" indent="0">
              <a:buNone/>
            </a:pPr>
            <a:r>
              <a:rPr lang="en-US" sz="128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탭으로 결과를 빠르게 나눠볼 수 있어요.</a:t>
            </a:r>
            <a:endParaRPr lang="en-US" sz="1280" dirty="0"/>
          </a:p>
        </p:txBody>
      </p:sp>
      <p:sp>
        <p:nvSpPr>
          <p:cNvPr id="18" name="Shape 14"/>
          <p:cNvSpPr/>
          <p:nvPr/>
        </p:nvSpPr>
        <p:spPr>
          <a:xfrm>
            <a:off x="9506513" y="851707"/>
            <a:ext cx="2657026" cy="6293154"/>
          </a:xfrm>
          <a:prstGeom prst="ellipse">
            <a:avLst/>
          </a:prstGeom>
          <a:solidFill>
            <a:srgbClr val="FFFFFF">
              <a:alpha val="0"/>
            </a:srgbClr>
          </a:solidFill>
          <a:ln w="12700">
            <a:solidFill>
              <a:srgbClr val="D39C1F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 rot="-240000">
            <a:off x="8366760" y="5440680"/>
            <a:ext cx="2651760" cy="749808"/>
          </a:xfrm>
          <a:prstGeom prst="roundRect">
            <a:avLst>
              <a:gd name="adj" fmla="val 7317"/>
            </a:avLst>
          </a:prstGeom>
          <a:solidFill>
            <a:srgbClr val="FFF0C9"/>
          </a:solidFill>
          <a:ln w="12700">
            <a:solidFill>
              <a:srgbClr val="D2C48B"/>
            </a:solidFill>
            <a:prstDash val="solid"/>
          </a:ln>
          <a:effectLst>
            <a:outerShdw blurRad="25400" dist="50800" dir="2700000" algn="bl" rotWithShape="0">
              <a:srgbClr val="6B5F4D">
                <a:alpha val="10000"/>
              </a:srgbClr>
            </a:outerShdw>
          </a:effectLst>
        </p:spPr>
      </p:sp>
      <p:sp>
        <p:nvSpPr>
          <p:cNvPr id="20" name="Text 16"/>
          <p:cNvSpPr/>
          <p:nvPr/>
        </p:nvSpPr>
        <p:spPr>
          <a:xfrm>
            <a:off x="8439912" y="5504688"/>
            <a:ext cx="2505456" cy="6400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28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오른쪽 AI 패널에서는</a:t>
            </a:r>
            <a:endParaRPr lang="en-US" sz="1280" dirty="0"/>
          </a:p>
          <a:p>
            <a:pPr marL="0" indent="0">
              <a:buNone/>
            </a:pPr>
            <a:r>
              <a:rPr lang="en-US" sz="128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추천 질문이나 빠른 확인 포인트를 볼 수 있어요.</a:t>
            </a:r>
            <a:endParaRPr lang="en-US" sz="1280" dirty="0"/>
          </a:p>
        </p:txBody>
      </p:sp>
      <p:pic>
        <p:nvPicPr>
          <p:cNvPr id="26" name="Image 0" descr="/mnt/data/user-g9jg3hyAoHGBKNuHhEQHKuoN__36fbd3d1-421c-4c37-9a97-10d48f6c1604/ae9d407f158e4d3b9e0d098497001f71/mnt/data/hakjong_ppt_work/frontend/app/tomato-school-logo.png">
            <a:extLst>
              <a:ext uri="{FF2B5EF4-FFF2-40B4-BE49-F238E27FC236}">
                <a16:creationId xmlns:a16="http://schemas.microsoft.com/office/drawing/2014/main" id="{B588273B-541F-08E3-D8C4-994BC6D3E2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032" y="0"/>
            <a:ext cx="918267" cy="57331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FFF8EA"/>
          </a:solidFill>
          <a:ln w="12700">
            <a:solidFill>
              <a:srgbClr val="FFF8E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20040" y="530352"/>
            <a:ext cx="11521440" cy="0"/>
          </a:xfrm>
          <a:prstGeom prst="line">
            <a:avLst/>
          </a:prstGeom>
          <a:noFill/>
          <a:ln w="12700">
            <a:solidFill>
              <a:srgbClr val="D9D1C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189720" y="128016"/>
            <a:ext cx="2560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UNIGO 학종 프로그램 이용가이드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12064" y="676656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4단계. 결과 카드를 읽는 방법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530352" y="1033272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카드 하나만 읽을 수 있어도 전체 활용이 훨씬 쉬워집니다. 이 부분이 핵심이에요.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11539728" y="6510528"/>
            <a:ext cx="2286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857B71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6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530352" y="1389888"/>
            <a:ext cx="5669280" cy="5212080"/>
          </a:xfrm>
          <a:prstGeom prst="roundRect">
            <a:avLst>
              <a:gd name="adj" fmla="val 1053"/>
            </a:avLst>
          </a:prstGeom>
          <a:solidFill>
            <a:srgbClr val="FFFFFF"/>
          </a:solidFill>
          <a:ln w="12700">
            <a:solidFill>
              <a:srgbClr val="E9E2D9"/>
            </a:solidFill>
            <a:prstDash val="solid"/>
          </a:ln>
          <a:effectLst>
            <a:outerShdw blurRad="25400" dist="50800" dir="2700000" algn="bl" rotWithShape="0">
              <a:srgbClr val="6B5F4D">
                <a:alpha val="14000"/>
              </a:srgbClr>
            </a:outerShdw>
          </a:effectLst>
        </p:spPr>
      </p:sp>
      <p:pic>
        <p:nvPicPr>
          <p:cNvPr id="10" name="Image 1" descr="/mnt/data/ppt_rev_work/attachments/스크린샷 2026-08-29 오전 11.50.2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055" y="1426464"/>
            <a:ext cx="3977874" cy="5138928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6510528" y="1645920"/>
            <a:ext cx="2377440" cy="1517904"/>
          </a:xfrm>
          <a:prstGeom prst="roundRect">
            <a:avLst>
              <a:gd name="adj" fmla="val 6250"/>
            </a:avLst>
          </a:prstGeom>
          <a:solidFill>
            <a:srgbClr val="FFF9EF"/>
          </a:solidFill>
          <a:ln w="12700">
            <a:solidFill>
              <a:srgbClr val="E4DBD0"/>
            </a:solidFill>
            <a:prstDash val="solid"/>
          </a:ln>
          <a:effectLst>
            <a:outerShdw blurRad="25400" dist="50800" dir="2700000" algn="bl" rotWithShape="0">
              <a:srgbClr val="6B5F4D">
                <a:alpha val="16000"/>
              </a:srgbClr>
            </a:outerShdw>
          </a:effectLst>
        </p:spPr>
      </p:sp>
      <p:sp>
        <p:nvSpPr>
          <p:cNvPr id="12" name="Text 8"/>
          <p:cNvSpPr/>
          <p:nvPr/>
        </p:nvSpPr>
        <p:spPr>
          <a:xfrm>
            <a:off x="6647688" y="1755648"/>
            <a:ext cx="21031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카드에서 꼭 볼 부분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6665976" y="2029968"/>
            <a:ext cx="1645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6A08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✓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6858000" y="2020824"/>
            <a:ext cx="19202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대학명 / 학과명 / 전형명</a:t>
            </a:r>
            <a:endParaRPr lang="en-US" sz="1220" dirty="0"/>
          </a:p>
        </p:txBody>
      </p:sp>
      <p:sp>
        <p:nvSpPr>
          <p:cNvPr id="15" name="Text 11"/>
          <p:cNvSpPr/>
          <p:nvPr/>
        </p:nvSpPr>
        <p:spPr>
          <a:xfrm>
            <a:off x="6665976" y="2286000"/>
            <a:ext cx="1645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6A08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✓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6858000" y="2276856"/>
            <a:ext cx="19202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학생부 경쟁력 점수</a:t>
            </a:r>
            <a:endParaRPr lang="en-US" sz="1220" dirty="0"/>
          </a:p>
        </p:txBody>
      </p:sp>
      <p:sp>
        <p:nvSpPr>
          <p:cNvPr id="17" name="Text 13"/>
          <p:cNvSpPr/>
          <p:nvPr/>
        </p:nvSpPr>
        <p:spPr>
          <a:xfrm>
            <a:off x="6665976" y="2542032"/>
            <a:ext cx="1645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6A08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✓</a:t>
            </a:r>
            <a:endParaRPr lang="en-US" sz="1300" dirty="0"/>
          </a:p>
        </p:txBody>
      </p:sp>
      <p:sp>
        <p:nvSpPr>
          <p:cNvPr id="18" name="Text 14"/>
          <p:cNvSpPr/>
          <p:nvPr/>
        </p:nvSpPr>
        <p:spPr>
          <a:xfrm>
            <a:off x="6858000" y="2532888"/>
            <a:ext cx="19202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70% 기준선과 현재 위치</a:t>
            </a:r>
            <a:endParaRPr lang="en-US" sz="1220" dirty="0"/>
          </a:p>
        </p:txBody>
      </p:sp>
      <p:sp>
        <p:nvSpPr>
          <p:cNvPr id="19" name="Text 15"/>
          <p:cNvSpPr/>
          <p:nvPr/>
        </p:nvSpPr>
        <p:spPr>
          <a:xfrm>
            <a:off x="6665976" y="2798064"/>
            <a:ext cx="1645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6A08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✓</a:t>
            </a:r>
            <a:endParaRPr lang="en-US" sz="1300" dirty="0"/>
          </a:p>
        </p:txBody>
      </p:sp>
      <p:sp>
        <p:nvSpPr>
          <p:cNvPr id="20" name="Text 16"/>
          <p:cNvSpPr/>
          <p:nvPr/>
        </p:nvSpPr>
        <p:spPr>
          <a:xfrm>
            <a:off x="6858000" y="2825894"/>
            <a:ext cx="1956816" cy="1641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“자세히 보기” / “지원예정” 버튼</a:t>
            </a:r>
            <a:endParaRPr lang="en-US" sz="1220" dirty="0"/>
          </a:p>
        </p:txBody>
      </p:sp>
      <p:sp>
        <p:nvSpPr>
          <p:cNvPr id="21" name="Shape 17"/>
          <p:cNvSpPr/>
          <p:nvPr/>
        </p:nvSpPr>
        <p:spPr>
          <a:xfrm>
            <a:off x="9098280" y="1682496"/>
            <a:ext cx="2542032" cy="1975104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4DBD0"/>
            </a:solidFill>
            <a:prstDash val="solid"/>
          </a:ln>
          <a:effectLst>
            <a:outerShdw blurRad="25400" dist="50800" dir="2700000" algn="bl" rotWithShape="0">
              <a:srgbClr val="6B5F4D">
                <a:alpha val="16000"/>
              </a:srgbClr>
            </a:outerShdw>
          </a:effectLst>
        </p:spPr>
      </p:sp>
      <p:sp>
        <p:nvSpPr>
          <p:cNvPr id="22" name="Text 18"/>
          <p:cNvSpPr/>
          <p:nvPr/>
        </p:nvSpPr>
        <p:spPr>
          <a:xfrm>
            <a:off x="9253728" y="1810512"/>
            <a:ext cx="2103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판정 라벨 느낌 정리</a:t>
            </a:r>
            <a:endParaRPr lang="en-US" sz="1500" dirty="0"/>
          </a:p>
        </p:txBody>
      </p:sp>
      <p:sp>
        <p:nvSpPr>
          <p:cNvPr id="23" name="Shape 19"/>
          <p:cNvSpPr/>
          <p:nvPr/>
        </p:nvSpPr>
        <p:spPr>
          <a:xfrm>
            <a:off x="9272016" y="2121408"/>
            <a:ext cx="868680" cy="310896"/>
          </a:xfrm>
          <a:prstGeom prst="roundRect">
            <a:avLst>
              <a:gd name="adj" fmla="val 52941"/>
            </a:avLst>
          </a:prstGeom>
          <a:solidFill>
            <a:srgbClr val="E3F8F2"/>
          </a:solidFill>
          <a:ln w="12700">
            <a:solidFill>
              <a:srgbClr val="E3F8F2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9272016" y="2153412"/>
            <a:ext cx="8686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6A08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안정</a:t>
            </a:r>
            <a:endParaRPr lang="en-US" sz="1100" dirty="0"/>
          </a:p>
        </p:txBody>
      </p:sp>
      <p:sp>
        <p:nvSpPr>
          <p:cNvPr id="25" name="Shape 21"/>
          <p:cNvSpPr/>
          <p:nvPr/>
        </p:nvSpPr>
        <p:spPr>
          <a:xfrm>
            <a:off x="10323576" y="2121408"/>
            <a:ext cx="868680" cy="310896"/>
          </a:xfrm>
          <a:prstGeom prst="roundRect">
            <a:avLst>
              <a:gd name="adj" fmla="val 52941"/>
            </a:avLst>
          </a:prstGeom>
          <a:solidFill>
            <a:srgbClr val="FFF0C9"/>
          </a:solidFill>
          <a:ln w="12700">
            <a:solidFill>
              <a:srgbClr val="FFF0C9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10323576" y="2153412"/>
            <a:ext cx="8686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D39C1F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적정</a:t>
            </a:r>
            <a:endParaRPr lang="en-US" sz="1100" dirty="0"/>
          </a:p>
        </p:txBody>
      </p:sp>
      <p:sp>
        <p:nvSpPr>
          <p:cNvPr id="27" name="Shape 23"/>
          <p:cNvSpPr/>
          <p:nvPr/>
        </p:nvSpPr>
        <p:spPr>
          <a:xfrm>
            <a:off x="9272016" y="2468880"/>
            <a:ext cx="868680" cy="310896"/>
          </a:xfrm>
          <a:prstGeom prst="roundRect">
            <a:avLst>
              <a:gd name="adj" fmla="val 52941"/>
            </a:avLst>
          </a:prstGeom>
          <a:solidFill>
            <a:srgbClr val="EAE5FF"/>
          </a:solidFill>
          <a:ln w="12700">
            <a:solidFill>
              <a:srgbClr val="EAE5FF"/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9272016" y="2500884"/>
            <a:ext cx="8686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7965F3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소신</a:t>
            </a:r>
            <a:endParaRPr lang="en-US" sz="1100" dirty="0"/>
          </a:p>
        </p:txBody>
      </p:sp>
      <p:sp>
        <p:nvSpPr>
          <p:cNvPr id="29" name="Shape 25"/>
          <p:cNvSpPr/>
          <p:nvPr/>
        </p:nvSpPr>
        <p:spPr>
          <a:xfrm>
            <a:off x="10323576" y="2468880"/>
            <a:ext cx="868680" cy="310896"/>
          </a:xfrm>
          <a:prstGeom prst="roundRect">
            <a:avLst>
              <a:gd name="adj" fmla="val 52941"/>
            </a:avLst>
          </a:prstGeom>
          <a:solidFill>
            <a:srgbClr val="FFE5CC"/>
          </a:solidFill>
          <a:ln w="12700">
            <a:solidFill>
              <a:srgbClr val="FFE5CC"/>
            </a:solidFill>
            <a:prstDash val="solid"/>
          </a:ln>
        </p:spPr>
      </p:sp>
      <p:sp>
        <p:nvSpPr>
          <p:cNvPr id="30" name="Text 26"/>
          <p:cNvSpPr/>
          <p:nvPr/>
        </p:nvSpPr>
        <p:spPr>
          <a:xfrm>
            <a:off x="10323576" y="2500884"/>
            <a:ext cx="8686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C77800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도전</a:t>
            </a:r>
            <a:endParaRPr lang="en-US" sz="1100" dirty="0"/>
          </a:p>
        </p:txBody>
      </p:sp>
      <p:sp>
        <p:nvSpPr>
          <p:cNvPr id="31" name="Shape 27"/>
          <p:cNvSpPr/>
          <p:nvPr/>
        </p:nvSpPr>
        <p:spPr>
          <a:xfrm>
            <a:off x="9272016" y="2816352"/>
            <a:ext cx="868680" cy="310896"/>
          </a:xfrm>
          <a:prstGeom prst="roundRect">
            <a:avLst>
              <a:gd name="adj" fmla="val 52941"/>
            </a:avLst>
          </a:prstGeom>
          <a:solidFill>
            <a:srgbClr val="FFE0E0"/>
          </a:solidFill>
          <a:ln w="12700">
            <a:solidFill>
              <a:srgbClr val="FFE0E0"/>
            </a:solidFill>
            <a:prstDash val="solid"/>
          </a:ln>
        </p:spPr>
      </p:sp>
      <p:sp>
        <p:nvSpPr>
          <p:cNvPr id="32" name="Text 28"/>
          <p:cNvSpPr/>
          <p:nvPr/>
        </p:nvSpPr>
        <p:spPr>
          <a:xfrm>
            <a:off x="9272016" y="2848356"/>
            <a:ext cx="8686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C95353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위험</a:t>
            </a:r>
            <a:endParaRPr lang="en-US" sz="1100" dirty="0"/>
          </a:p>
        </p:txBody>
      </p:sp>
      <p:sp>
        <p:nvSpPr>
          <p:cNvPr id="33" name="Text 29"/>
          <p:cNvSpPr/>
          <p:nvPr/>
        </p:nvSpPr>
        <p:spPr>
          <a:xfrm>
            <a:off x="9270223" y="3191256"/>
            <a:ext cx="21031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점수가 높다고 무조건 합격은 아니지만,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우선순위를 잡는 데 아주 도움이 돼요.</a:t>
            </a:r>
            <a:endParaRPr lang="en-US" sz="1150" dirty="0"/>
          </a:p>
        </p:txBody>
      </p:sp>
      <p:sp>
        <p:nvSpPr>
          <p:cNvPr id="34" name="Shape 30"/>
          <p:cNvSpPr/>
          <p:nvPr/>
        </p:nvSpPr>
        <p:spPr>
          <a:xfrm rot="-300000">
            <a:off x="7625119" y="4619877"/>
            <a:ext cx="2616973" cy="1091771"/>
          </a:xfrm>
          <a:prstGeom prst="roundRect">
            <a:avLst>
              <a:gd name="adj" fmla="val 6818"/>
            </a:avLst>
          </a:prstGeom>
          <a:solidFill>
            <a:srgbClr val="FFF3B2"/>
          </a:solidFill>
          <a:ln w="12700">
            <a:solidFill>
              <a:srgbClr val="D2C48B"/>
            </a:solidFill>
            <a:prstDash val="solid"/>
          </a:ln>
          <a:effectLst>
            <a:outerShdw blurRad="25400" dist="50800" dir="2700000" algn="bl" rotWithShape="0">
              <a:srgbClr val="6B5F4D">
                <a:alpha val="10000"/>
              </a:srgbClr>
            </a:outerShdw>
          </a:effectLst>
        </p:spPr>
      </p:sp>
      <p:sp>
        <p:nvSpPr>
          <p:cNvPr id="35" name="Text 31"/>
          <p:cNvSpPr/>
          <p:nvPr/>
        </p:nvSpPr>
        <p:spPr>
          <a:xfrm>
            <a:off x="7684302" y="4651037"/>
            <a:ext cx="2542031" cy="94289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처음엔 안정/적정부터 보면서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지원보드에 담아두시는 걸 추천드려요!</a:t>
            </a:r>
            <a:endParaRPr lang="en-US" sz="1400" dirty="0"/>
          </a:p>
        </p:txBody>
      </p:sp>
      <p:sp>
        <p:nvSpPr>
          <p:cNvPr id="36" name="Shape 32"/>
          <p:cNvSpPr/>
          <p:nvPr/>
        </p:nvSpPr>
        <p:spPr>
          <a:xfrm>
            <a:off x="7909560" y="4407408"/>
            <a:ext cx="0" cy="0"/>
          </a:xfrm>
          <a:prstGeom prst="line">
            <a:avLst/>
          </a:prstGeom>
          <a:noFill/>
          <a:ln w="12700">
            <a:solidFill>
              <a:srgbClr val="F46FA0"/>
            </a:solidFill>
            <a:prstDash val="solid"/>
            <a:tailEnd type="triangle"/>
          </a:ln>
        </p:spPr>
      </p:sp>
      <p:sp>
        <p:nvSpPr>
          <p:cNvPr id="37" name="Shape 33"/>
          <p:cNvSpPr/>
          <p:nvPr/>
        </p:nvSpPr>
        <p:spPr>
          <a:xfrm rot="360000">
            <a:off x="4663440" y="3977640"/>
            <a:ext cx="1645920" cy="694944"/>
          </a:xfrm>
          <a:prstGeom prst="roundRect">
            <a:avLst>
              <a:gd name="adj" fmla="val 7895"/>
            </a:avLst>
          </a:prstGeom>
          <a:solidFill>
            <a:srgbClr val="E9F2FF"/>
          </a:solidFill>
          <a:ln w="12700">
            <a:solidFill>
              <a:srgbClr val="D2C48B"/>
            </a:solidFill>
            <a:prstDash val="solid"/>
          </a:ln>
          <a:effectLst>
            <a:outerShdw blurRad="25400" dist="50800" dir="2700000" algn="bl" rotWithShape="0">
              <a:srgbClr val="6B5F4D">
                <a:alpha val="10000"/>
              </a:srgbClr>
            </a:outerShdw>
          </a:effectLst>
        </p:spPr>
      </p:sp>
      <p:sp>
        <p:nvSpPr>
          <p:cNvPr id="38" name="Text 34"/>
          <p:cNvSpPr/>
          <p:nvPr/>
        </p:nvSpPr>
        <p:spPr>
          <a:xfrm>
            <a:off x="4736592" y="4041648"/>
            <a:ext cx="1499616" cy="58521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24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이 버튼을 누르면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상세 해석 화면으로 넘어갑니다.</a:t>
            </a:r>
            <a:endParaRPr lang="en-US" sz="1240" dirty="0"/>
          </a:p>
        </p:txBody>
      </p:sp>
      <p:pic>
        <p:nvPicPr>
          <p:cNvPr id="39" name="Image 0" descr="/mnt/data/user-g9jg3hyAoHGBKNuHhEQHKuoN__36fbd3d1-421c-4c37-9a97-10d48f6c1604/ae9d407f158e4d3b9e0d098497001f71/mnt/data/hakjong_ppt_work/frontend/app/tomato-school-logo.png">
            <a:extLst>
              <a:ext uri="{FF2B5EF4-FFF2-40B4-BE49-F238E27FC236}">
                <a16:creationId xmlns:a16="http://schemas.microsoft.com/office/drawing/2014/main" id="{FCEBFD99-6BCC-4310-DCD1-86E879040C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032" y="0"/>
            <a:ext cx="918267" cy="5733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FFF8EA"/>
          </a:solidFill>
          <a:ln w="12700">
            <a:solidFill>
              <a:srgbClr val="FFF8E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20040" y="530352"/>
            <a:ext cx="11521440" cy="0"/>
          </a:xfrm>
          <a:prstGeom prst="line">
            <a:avLst/>
          </a:prstGeom>
          <a:noFill/>
          <a:ln w="12700">
            <a:solidFill>
              <a:srgbClr val="D9D1C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189720" y="128016"/>
            <a:ext cx="2560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UNIGO 학종 프로그램 이용가이드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12064" y="676656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5단계. “자세히 보기” 첫 화면에서 무엇을 확인하면 될까요?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530352" y="1033272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한 화면에서 판정, 점수, 기준선, 데이터 신뢰도를 한 번에 보는 요약 페이지입니다.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11539728" y="6510528"/>
            <a:ext cx="2286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857B71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7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38912" y="1316736"/>
            <a:ext cx="8549640" cy="5440680"/>
          </a:xfrm>
          <a:prstGeom prst="roundRect">
            <a:avLst>
              <a:gd name="adj" fmla="val 1008"/>
            </a:avLst>
          </a:prstGeom>
          <a:solidFill>
            <a:srgbClr val="FFFFFF"/>
          </a:solidFill>
          <a:ln w="12700">
            <a:solidFill>
              <a:srgbClr val="E9E2D9"/>
            </a:solidFill>
            <a:prstDash val="solid"/>
          </a:ln>
          <a:effectLst>
            <a:outerShdw blurRad="25400" dist="50800" dir="2700000" algn="bl" rotWithShape="0">
              <a:srgbClr val="6B5F4D">
                <a:alpha val="14000"/>
              </a:srgbClr>
            </a:outerShdw>
          </a:effectLst>
        </p:spPr>
      </p:sp>
      <p:pic>
        <p:nvPicPr>
          <p:cNvPr id="10" name="Image 1" descr="/mnt/data/ppt_rev_work/attachments/스크린샷 2026-08-31 오후 3.32.5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844" y="1353312"/>
            <a:ext cx="7929776" cy="5367528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9144000" y="1645920"/>
            <a:ext cx="2606040" cy="1389888"/>
          </a:xfrm>
          <a:prstGeom prst="roundRect">
            <a:avLst>
              <a:gd name="adj" fmla="val 5263"/>
            </a:avLst>
          </a:prstGeom>
          <a:solidFill>
            <a:srgbClr val="FFF9EF"/>
          </a:solidFill>
          <a:ln w="12700">
            <a:solidFill>
              <a:srgbClr val="E4DBD0"/>
            </a:solidFill>
            <a:prstDash val="solid"/>
          </a:ln>
          <a:effectLst>
            <a:outerShdw blurRad="25400" dist="50800" dir="2700000" algn="bl" rotWithShape="0">
              <a:srgbClr val="6B5F4D">
                <a:alpha val="16000"/>
              </a:srgbClr>
            </a:outerShdw>
          </a:effectLst>
        </p:spPr>
      </p:sp>
      <p:sp>
        <p:nvSpPr>
          <p:cNvPr id="12" name="Text 8"/>
          <p:cNvSpPr/>
          <p:nvPr/>
        </p:nvSpPr>
        <p:spPr>
          <a:xfrm>
            <a:off x="9281160" y="1755648"/>
            <a:ext cx="2331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이 페이지 핵심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9299448" y="2029968"/>
            <a:ext cx="1645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6A08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✓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9491472" y="2020824"/>
            <a:ext cx="2148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입결 위치: 현재 판정 구간을 바로 확인</a:t>
            </a:r>
            <a:endParaRPr lang="en-US" sz="1220" dirty="0"/>
          </a:p>
        </p:txBody>
      </p:sp>
      <p:sp>
        <p:nvSpPr>
          <p:cNvPr id="15" name="Text 11"/>
          <p:cNvSpPr/>
          <p:nvPr/>
        </p:nvSpPr>
        <p:spPr>
          <a:xfrm>
            <a:off x="9299448" y="2286000"/>
            <a:ext cx="1645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6A08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✓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9491472" y="2276856"/>
            <a:ext cx="2148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학생부 경쟁력: 내 점수를 100점 기준으로 확인</a:t>
            </a:r>
            <a:endParaRPr lang="en-US" sz="1220" dirty="0"/>
          </a:p>
        </p:txBody>
      </p:sp>
      <p:sp>
        <p:nvSpPr>
          <p:cNvPr id="17" name="Text 13"/>
          <p:cNvSpPr/>
          <p:nvPr/>
        </p:nvSpPr>
        <p:spPr>
          <a:xfrm>
            <a:off x="9299448" y="2542032"/>
            <a:ext cx="1645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6A08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✓</a:t>
            </a:r>
            <a:endParaRPr lang="en-US" sz="1300" dirty="0"/>
          </a:p>
        </p:txBody>
      </p:sp>
      <p:sp>
        <p:nvSpPr>
          <p:cNvPr id="18" name="Text 14"/>
          <p:cNvSpPr/>
          <p:nvPr/>
        </p:nvSpPr>
        <p:spPr>
          <a:xfrm>
            <a:off x="9491472" y="2532888"/>
            <a:ext cx="2148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70% 대표 기준 비교: 기준선과의 차이 확인</a:t>
            </a:r>
            <a:endParaRPr lang="en-US" sz="1220" dirty="0"/>
          </a:p>
        </p:txBody>
      </p:sp>
      <p:sp>
        <p:nvSpPr>
          <p:cNvPr id="19" name="Text 15"/>
          <p:cNvSpPr/>
          <p:nvPr/>
        </p:nvSpPr>
        <p:spPr>
          <a:xfrm>
            <a:off x="9299448" y="2798064"/>
            <a:ext cx="1645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6A08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✓</a:t>
            </a:r>
            <a:endParaRPr lang="en-US" sz="1300" dirty="0"/>
          </a:p>
        </p:txBody>
      </p:sp>
      <p:sp>
        <p:nvSpPr>
          <p:cNvPr id="20" name="Text 16"/>
          <p:cNvSpPr/>
          <p:nvPr/>
        </p:nvSpPr>
        <p:spPr>
          <a:xfrm>
            <a:off x="9491472" y="2788920"/>
            <a:ext cx="2148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데이터 신뢰도: 참고용 수준 체크</a:t>
            </a:r>
            <a:endParaRPr lang="en-US" sz="1220" dirty="0"/>
          </a:p>
        </p:txBody>
      </p:sp>
      <p:sp>
        <p:nvSpPr>
          <p:cNvPr id="21" name="Shape 17"/>
          <p:cNvSpPr/>
          <p:nvPr/>
        </p:nvSpPr>
        <p:spPr>
          <a:xfrm>
            <a:off x="903468" y="2621250"/>
            <a:ext cx="5321808" cy="3163824"/>
          </a:xfrm>
          <a:prstGeom prst="ellipse">
            <a:avLst/>
          </a:prstGeom>
          <a:solidFill>
            <a:srgbClr val="FFFFFF">
              <a:alpha val="0"/>
            </a:srgbClr>
          </a:solidFill>
          <a:ln w="12700">
            <a:solidFill>
              <a:srgbClr val="16A085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6621220" y="2699871"/>
            <a:ext cx="2057400" cy="1920240"/>
          </a:xfrm>
          <a:prstGeom prst="ellipse">
            <a:avLst/>
          </a:prstGeom>
          <a:solidFill>
            <a:srgbClr val="FFFFFF">
              <a:alpha val="0"/>
            </a:srgbClr>
          </a:solidFill>
          <a:ln w="12700">
            <a:solidFill>
              <a:srgbClr val="2EA7FF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 rot="-180000">
            <a:off x="921052" y="1593017"/>
            <a:ext cx="2971986" cy="749808"/>
          </a:xfrm>
          <a:prstGeom prst="roundRect">
            <a:avLst>
              <a:gd name="adj" fmla="val 7317"/>
            </a:avLst>
          </a:prstGeom>
          <a:solidFill>
            <a:srgbClr val="FFF0C9"/>
          </a:solidFill>
          <a:ln w="12700">
            <a:solidFill>
              <a:srgbClr val="D2C48B"/>
            </a:solidFill>
            <a:prstDash val="solid"/>
          </a:ln>
          <a:effectLst>
            <a:outerShdw blurRad="25400" dist="50800" dir="2700000" algn="bl" rotWithShape="0">
              <a:srgbClr val="6B5F4D">
                <a:alpha val="10000"/>
              </a:srgbClr>
            </a:outerShdw>
          </a:effectLst>
        </p:spPr>
      </p:sp>
      <p:sp>
        <p:nvSpPr>
          <p:cNvPr id="24" name="Text 20"/>
          <p:cNvSpPr/>
          <p:nvPr/>
        </p:nvSpPr>
        <p:spPr>
          <a:xfrm>
            <a:off x="994393" y="1664208"/>
            <a:ext cx="2810794" cy="6400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26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왼쪽 카드들은</a:t>
            </a:r>
            <a:endParaRPr lang="en-US" sz="1260" dirty="0"/>
          </a:p>
          <a:p>
            <a:pPr marL="0" indent="0">
              <a:buNone/>
            </a:pPr>
            <a:r>
              <a:rPr lang="en-US" sz="126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“왜 이런 판정이 나왔는지”를 빠르게 읽는 곳이에요.</a:t>
            </a:r>
            <a:endParaRPr lang="en-US" sz="1260" dirty="0"/>
          </a:p>
        </p:txBody>
      </p:sp>
      <p:sp>
        <p:nvSpPr>
          <p:cNvPr id="25" name="Shape 21"/>
          <p:cNvSpPr/>
          <p:nvPr/>
        </p:nvSpPr>
        <p:spPr>
          <a:xfrm rot="300000">
            <a:off x="6408225" y="4656688"/>
            <a:ext cx="2286000" cy="749808"/>
          </a:xfrm>
          <a:prstGeom prst="roundRect">
            <a:avLst>
              <a:gd name="adj" fmla="val 7317"/>
            </a:avLst>
          </a:prstGeom>
          <a:solidFill>
            <a:srgbClr val="E9F2FF"/>
          </a:solidFill>
          <a:ln w="12700">
            <a:solidFill>
              <a:srgbClr val="D2C48B"/>
            </a:solidFill>
            <a:prstDash val="solid"/>
          </a:ln>
          <a:effectLst>
            <a:outerShdw blurRad="25400" dist="50800" dir="2700000" algn="bl" rotWithShape="0">
              <a:srgbClr val="6B5F4D">
                <a:alpha val="10000"/>
              </a:srgbClr>
            </a:outerShdw>
          </a:effectLst>
        </p:spPr>
      </p:sp>
      <p:sp>
        <p:nvSpPr>
          <p:cNvPr id="26" name="Text 22"/>
          <p:cNvSpPr/>
          <p:nvPr/>
        </p:nvSpPr>
        <p:spPr>
          <a:xfrm>
            <a:off x="6481377" y="4720696"/>
            <a:ext cx="2139696" cy="6400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26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오른쪽 원형 지표는</a:t>
            </a:r>
            <a:endParaRPr lang="en-US" sz="1260" dirty="0"/>
          </a:p>
          <a:p>
            <a:pPr marL="0" indent="0">
              <a:buNone/>
            </a:pPr>
            <a:r>
              <a:rPr lang="en-US" sz="126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학생부 경쟁력을 직관적으로 보여줘요.</a:t>
            </a:r>
            <a:endParaRPr lang="en-US" sz="1260" dirty="0"/>
          </a:p>
        </p:txBody>
      </p:sp>
      <p:pic>
        <p:nvPicPr>
          <p:cNvPr id="27" name="Image 0" descr="/mnt/data/user-g9jg3hyAoHGBKNuHhEQHKuoN__36fbd3d1-421c-4c37-9a97-10d48f6c1604/ae9d407f158e4d3b9e0d098497001f71/mnt/data/hakjong_ppt_work/frontend/app/tomato-school-logo.png">
            <a:extLst>
              <a:ext uri="{FF2B5EF4-FFF2-40B4-BE49-F238E27FC236}">
                <a16:creationId xmlns:a16="http://schemas.microsoft.com/office/drawing/2014/main" id="{3D57268D-9493-9B58-3798-DD04EF8E88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032" y="0"/>
            <a:ext cx="918267" cy="57331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FFF8EA"/>
          </a:solidFill>
          <a:ln w="12700">
            <a:solidFill>
              <a:srgbClr val="FFF8E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20040" y="530352"/>
            <a:ext cx="11521440" cy="0"/>
          </a:xfrm>
          <a:prstGeom prst="line">
            <a:avLst/>
          </a:prstGeom>
          <a:noFill/>
          <a:ln w="12700">
            <a:solidFill>
              <a:srgbClr val="D9D1C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189720" y="128016"/>
            <a:ext cx="2560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UNIGO 학종 프로그램 이용가이드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12064" y="676656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6단계. 점수 해석과 비교 화면 보기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530352" y="1033272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세부 점수는 “내가 왜 이 위치에 있는지”를 이해하는 데 정말 도움이 됩니다.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11539728" y="6510528"/>
            <a:ext cx="2286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857B71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8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20624" y="1389888"/>
            <a:ext cx="5532120" cy="5074920"/>
          </a:xfrm>
          <a:prstGeom prst="roundRect">
            <a:avLst>
              <a:gd name="adj" fmla="val 1081"/>
            </a:avLst>
          </a:prstGeom>
          <a:solidFill>
            <a:srgbClr val="FFFFFF"/>
          </a:solidFill>
          <a:ln w="12700">
            <a:solidFill>
              <a:srgbClr val="E9E2D9"/>
            </a:solidFill>
            <a:prstDash val="solid"/>
          </a:ln>
          <a:effectLst>
            <a:outerShdw blurRad="25400" dist="50800" dir="2700000" algn="bl" rotWithShape="0">
              <a:srgbClr val="6B5F4D">
                <a:alpha val="14000"/>
              </a:srgbClr>
            </a:outerShdw>
          </a:effectLst>
        </p:spPr>
      </p:sp>
      <p:pic>
        <p:nvPicPr>
          <p:cNvPr id="10" name="Image 1" descr="/mnt/data/ppt_rev_work/attachments/스크린샷 2026-08-31 오후 3.33.2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0" y="1426464"/>
            <a:ext cx="6471404" cy="4901179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6190488" y="1389888"/>
            <a:ext cx="5532120" cy="5074920"/>
          </a:xfrm>
          <a:prstGeom prst="roundRect">
            <a:avLst>
              <a:gd name="adj" fmla="val 1081"/>
            </a:avLst>
          </a:prstGeom>
          <a:solidFill>
            <a:srgbClr val="FFFFFF"/>
          </a:solidFill>
          <a:ln w="12700">
            <a:solidFill>
              <a:srgbClr val="E9E2D9"/>
            </a:solidFill>
            <a:prstDash val="solid"/>
          </a:ln>
          <a:effectLst>
            <a:outerShdw blurRad="25400" dist="50800" dir="2700000" algn="bl" rotWithShape="0">
              <a:srgbClr val="6B5F4D">
                <a:alpha val="14000"/>
              </a:srgbClr>
            </a:outerShdw>
          </a:effectLst>
        </p:spPr>
      </p:sp>
      <p:pic>
        <p:nvPicPr>
          <p:cNvPr id="12" name="Image 2" descr="/mnt/data/ppt_rev_work/attachments/스크린샷 2026-08-31 오후 3.33.5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8277" y="1591055"/>
            <a:ext cx="7237687" cy="4463342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 rot="-240000">
            <a:off x="1939713" y="1528054"/>
            <a:ext cx="2938867" cy="749808"/>
          </a:xfrm>
          <a:prstGeom prst="roundRect">
            <a:avLst>
              <a:gd name="adj" fmla="val 7317"/>
            </a:avLst>
          </a:prstGeom>
          <a:solidFill>
            <a:srgbClr val="FFF3B2"/>
          </a:solidFill>
          <a:ln w="12700">
            <a:solidFill>
              <a:srgbClr val="D2C48B"/>
            </a:solidFill>
            <a:prstDash val="solid"/>
          </a:ln>
          <a:effectLst>
            <a:outerShdw blurRad="25400" dist="50800" dir="2700000" algn="bl" rotWithShape="0">
              <a:srgbClr val="6B5F4D">
                <a:alpha val="10000"/>
              </a:srgbClr>
            </a:outerShdw>
          </a:effectLst>
        </p:spPr>
      </p:sp>
      <p:sp>
        <p:nvSpPr>
          <p:cNvPr id="14" name="Text 9"/>
          <p:cNvSpPr/>
          <p:nvPr/>
        </p:nvSpPr>
        <p:spPr>
          <a:xfrm>
            <a:off x="2013494" y="1610049"/>
            <a:ext cx="2761426" cy="6400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28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비슷한 후보 파트에서는</a:t>
            </a:r>
            <a:endParaRPr lang="en-US" sz="1280" dirty="0"/>
          </a:p>
          <a:p>
            <a:pPr marL="0" indent="0">
              <a:buNone/>
            </a:pPr>
            <a:r>
              <a:rPr lang="en-US" sz="128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내 점수대와 가까운 학교들을 이어서 볼 수 있어요.</a:t>
            </a:r>
            <a:endParaRPr lang="en-US" sz="1280" dirty="0"/>
          </a:p>
        </p:txBody>
      </p:sp>
      <p:sp>
        <p:nvSpPr>
          <p:cNvPr id="15" name="Shape 10"/>
          <p:cNvSpPr/>
          <p:nvPr/>
        </p:nvSpPr>
        <p:spPr>
          <a:xfrm rot="300000">
            <a:off x="7992412" y="1417739"/>
            <a:ext cx="2560320" cy="749808"/>
          </a:xfrm>
          <a:prstGeom prst="roundRect">
            <a:avLst>
              <a:gd name="adj" fmla="val 7317"/>
            </a:avLst>
          </a:prstGeom>
          <a:solidFill>
            <a:srgbClr val="E8F7F2"/>
          </a:solidFill>
          <a:ln w="12700">
            <a:solidFill>
              <a:srgbClr val="D2C48B"/>
            </a:solidFill>
            <a:prstDash val="solid"/>
          </a:ln>
          <a:effectLst>
            <a:outerShdw blurRad="25400" dist="50800" dir="2700000" algn="bl" rotWithShape="0">
              <a:srgbClr val="6B5F4D">
                <a:alpha val="10000"/>
              </a:srgbClr>
            </a:outerShdw>
          </a:effectLst>
        </p:spPr>
      </p:sp>
      <p:sp>
        <p:nvSpPr>
          <p:cNvPr id="16" name="Text 11"/>
          <p:cNvSpPr/>
          <p:nvPr/>
        </p:nvSpPr>
        <p:spPr>
          <a:xfrm>
            <a:off x="8065564" y="1481747"/>
            <a:ext cx="2414016" cy="6400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28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교과/학생부 점수가 따로 보여서</a:t>
            </a:r>
            <a:endParaRPr lang="en-US" sz="1280" dirty="0"/>
          </a:p>
          <a:p>
            <a:pPr marL="0" indent="0">
              <a:buNone/>
            </a:pPr>
            <a:r>
              <a:rPr lang="ko-KR" altLang="en-US" sz="128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내가 어떤 상황인</a:t>
            </a:r>
            <a:r>
              <a:rPr lang="en-US" sz="1280" dirty="0" err="1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지</a:t>
            </a:r>
            <a:r>
              <a:rPr lang="en-US" sz="128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 감이 잡힙니다.</a:t>
            </a:r>
            <a:endParaRPr lang="en-US" sz="1280" dirty="0"/>
          </a:p>
        </p:txBody>
      </p:sp>
      <p:sp>
        <p:nvSpPr>
          <p:cNvPr id="17" name="Shape 12"/>
          <p:cNvSpPr/>
          <p:nvPr/>
        </p:nvSpPr>
        <p:spPr>
          <a:xfrm flipV="1">
            <a:off x="3611818" y="4606066"/>
            <a:ext cx="5021" cy="349982"/>
          </a:xfrm>
          <a:prstGeom prst="line">
            <a:avLst/>
          </a:prstGeom>
          <a:noFill/>
          <a:ln w="12700">
            <a:solidFill>
              <a:srgbClr val="F5B0CC">
                <a:alpha val="78000"/>
              </a:srgbClr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3239417" y="4423186"/>
            <a:ext cx="8229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46FA0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내 위치 바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5294468" y="2188642"/>
            <a:ext cx="1783080" cy="0"/>
          </a:xfrm>
          <a:prstGeom prst="line">
            <a:avLst/>
          </a:prstGeom>
          <a:noFill/>
          <a:ln w="12700">
            <a:solidFill>
              <a:srgbClr val="CDEFD8">
                <a:alpha val="78000"/>
              </a:srgbClr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5312756" y="2060626"/>
            <a:ext cx="10972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6A08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세부 점수 카드</a:t>
            </a:r>
            <a:endParaRPr lang="en-US" sz="1150" dirty="0"/>
          </a:p>
        </p:txBody>
      </p:sp>
      <p:pic>
        <p:nvPicPr>
          <p:cNvPr id="21" name="Image 0" descr="/mnt/data/user-g9jg3hyAoHGBKNuHhEQHKuoN__36fbd3d1-421c-4c37-9a97-10d48f6c1604/ae9d407f158e4d3b9e0d098497001f71/mnt/data/hakjong_ppt_work/frontend/app/tomato-school-logo.png">
            <a:extLst>
              <a:ext uri="{FF2B5EF4-FFF2-40B4-BE49-F238E27FC236}">
                <a16:creationId xmlns:a16="http://schemas.microsoft.com/office/drawing/2014/main" id="{878CF7D8-6BE2-764C-3872-2248E0E566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032" y="0"/>
            <a:ext cx="918267" cy="5733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FFF8EA"/>
          </a:solidFill>
          <a:ln w="12700">
            <a:solidFill>
              <a:srgbClr val="FFF8E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20040" y="530352"/>
            <a:ext cx="11521440" cy="0"/>
          </a:xfrm>
          <a:prstGeom prst="line">
            <a:avLst/>
          </a:prstGeom>
          <a:noFill/>
          <a:ln w="12700">
            <a:solidFill>
              <a:srgbClr val="D9D1C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189720" y="128016"/>
            <a:ext cx="2560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UNIGO 학종 프로그램 이용가이드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12064" y="676656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7단계. 지원보드에 후보 저장하기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530352" y="1033272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검색하다가 괜찮은 카드가 보이면 바로 저장해 두는 습관이 정말 편합니다.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11539728" y="6510528"/>
            <a:ext cx="2286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857B71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9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502920" y="1371600"/>
            <a:ext cx="7909560" cy="5303520"/>
          </a:xfrm>
          <a:prstGeom prst="roundRect">
            <a:avLst>
              <a:gd name="adj" fmla="val 1034"/>
            </a:avLst>
          </a:prstGeom>
          <a:solidFill>
            <a:srgbClr val="FFFFFF"/>
          </a:solidFill>
          <a:ln w="12700">
            <a:solidFill>
              <a:srgbClr val="E9E2D9"/>
            </a:solidFill>
            <a:prstDash val="solid"/>
          </a:ln>
          <a:effectLst>
            <a:outerShdw blurRad="25400" dist="50800" dir="2700000" algn="bl" rotWithShape="0">
              <a:srgbClr val="6B5F4D">
                <a:alpha val="14000"/>
              </a:srgbClr>
            </a:outerShdw>
          </a:effectLst>
        </p:spPr>
      </p:sp>
      <p:pic>
        <p:nvPicPr>
          <p:cNvPr id="10" name="Image 1" descr="/mnt/data/ppt_rev_work/video_frames/화면 기록 2026-08-23 오전 1.50.26/frame_0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9776" y="1408176"/>
            <a:ext cx="4015848" cy="5230368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8686800" y="1600200"/>
            <a:ext cx="2743200" cy="1483660"/>
          </a:xfrm>
          <a:prstGeom prst="roundRect">
            <a:avLst>
              <a:gd name="adj" fmla="val 5797"/>
            </a:avLst>
          </a:prstGeom>
          <a:solidFill>
            <a:srgbClr val="FFF9EF"/>
          </a:solidFill>
          <a:ln w="12700">
            <a:solidFill>
              <a:srgbClr val="E4DBD0"/>
            </a:solidFill>
            <a:prstDash val="solid"/>
          </a:ln>
          <a:effectLst>
            <a:outerShdw blurRad="25400" dist="50800" dir="2700000" algn="bl" rotWithShape="0">
              <a:srgbClr val="6B5F4D">
                <a:alpha val="16000"/>
              </a:srgbClr>
            </a:outerShdw>
          </a:effectLst>
        </p:spPr>
      </p:sp>
      <p:sp>
        <p:nvSpPr>
          <p:cNvPr id="12" name="Text 8"/>
          <p:cNvSpPr/>
          <p:nvPr/>
        </p:nvSpPr>
        <p:spPr>
          <a:xfrm>
            <a:off x="8823960" y="1709928"/>
            <a:ext cx="2395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지원보드에서 할 수 있는 일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8842248" y="1984248"/>
            <a:ext cx="1645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6A08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✓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9034272" y="1993392"/>
            <a:ext cx="232257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찜한 학교 / 지원 예정 후보 한 번에 보기</a:t>
            </a:r>
            <a:endParaRPr lang="en-US" sz="1220" dirty="0"/>
          </a:p>
        </p:txBody>
      </p:sp>
      <p:sp>
        <p:nvSpPr>
          <p:cNvPr id="15" name="Text 11"/>
          <p:cNvSpPr/>
          <p:nvPr/>
        </p:nvSpPr>
        <p:spPr>
          <a:xfrm>
            <a:off x="8842248" y="2240280"/>
            <a:ext cx="1645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6A08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✓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9034272" y="2231136"/>
            <a:ext cx="22128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최근 본 리포트 다시 열기</a:t>
            </a:r>
            <a:endParaRPr lang="en-US" sz="1220" dirty="0"/>
          </a:p>
        </p:txBody>
      </p:sp>
      <p:sp>
        <p:nvSpPr>
          <p:cNvPr id="17" name="Text 13"/>
          <p:cNvSpPr/>
          <p:nvPr/>
        </p:nvSpPr>
        <p:spPr>
          <a:xfrm>
            <a:off x="8842248" y="2496312"/>
            <a:ext cx="1645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6A08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✓</a:t>
            </a:r>
            <a:endParaRPr lang="en-US" sz="1300" dirty="0"/>
          </a:p>
        </p:txBody>
      </p:sp>
      <p:sp>
        <p:nvSpPr>
          <p:cNvPr id="18" name="Text 14"/>
          <p:cNvSpPr/>
          <p:nvPr/>
        </p:nvSpPr>
        <p:spPr>
          <a:xfrm>
            <a:off x="9034272" y="2487168"/>
            <a:ext cx="22128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비교 후보 모아보기</a:t>
            </a:r>
            <a:endParaRPr lang="en-US" sz="1220" dirty="0"/>
          </a:p>
        </p:txBody>
      </p:sp>
      <p:sp>
        <p:nvSpPr>
          <p:cNvPr id="19" name="Text 15"/>
          <p:cNvSpPr/>
          <p:nvPr/>
        </p:nvSpPr>
        <p:spPr>
          <a:xfrm>
            <a:off x="8842248" y="2752344"/>
            <a:ext cx="1645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6A08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✓</a:t>
            </a:r>
            <a:endParaRPr lang="en-US" sz="1300" dirty="0"/>
          </a:p>
        </p:txBody>
      </p:sp>
      <p:sp>
        <p:nvSpPr>
          <p:cNvPr id="20" name="Text 16"/>
          <p:cNvSpPr/>
          <p:nvPr/>
        </p:nvSpPr>
        <p:spPr>
          <a:xfrm>
            <a:off x="9034272" y="2743200"/>
            <a:ext cx="22128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리포트 생성 버튼으로 바로 넘어가기</a:t>
            </a:r>
            <a:endParaRPr lang="en-US" sz="1220" dirty="0"/>
          </a:p>
        </p:txBody>
      </p:sp>
      <p:sp>
        <p:nvSpPr>
          <p:cNvPr id="21" name="Shape 17"/>
          <p:cNvSpPr/>
          <p:nvPr/>
        </p:nvSpPr>
        <p:spPr>
          <a:xfrm>
            <a:off x="2348264" y="2383715"/>
            <a:ext cx="4075861" cy="1326547"/>
          </a:xfrm>
          <a:prstGeom prst="ellipse">
            <a:avLst/>
          </a:prstGeom>
          <a:solidFill>
            <a:srgbClr val="FFFFFF">
              <a:alpha val="0"/>
            </a:srgbClr>
          </a:solidFill>
          <a:ln w="12700">
            <a:solidFill>
              <a:srgbClr val="D39C1F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 rot="21417476">
            <a:off x="1545561" y="1729948"/>
            <a:ext cx="3063980" cy="561603"/>
          </a:xfrm>
          <a:prstGeom prst="roundRect">
            <a:avLst>
              <a:gd name="adj" fmla="val 7500"/>
            </a:avLst>
          </a:prstGeom>
          <a:solidFill>
            <a:srgbClr val="FFF0C9"/>
          </a:solidFill>
          <a:ln w="12700">
            <a:solidFill>
              <a:srgbClr val="D2C48B"/>
            </a:solidFill>
            <a:prstDash val="solid"/>
          </a:ln>
          <a:effectLst>
            <a:outerShdw blurRad="25400" dist="50800" dir="2700000" algn="bl" rotWithShape="0">
              <a:srgbClr val="6B5F4D">
                <a:alpha val="10000"/>
              </a:srgbClr>
            </a:outerShdw>
          </a:effectLst>
        </p:spPr>
      </p:sp>
      <p:sp>
        <p:nvSpPr>
          <p:cNvPr id="23" name="Text 19"/>
          <p:cNvSpPr/>
          <p:nvPr/>
        </p:nvSpPr>
        <p:spPr>
          <a:xfrm>
            <a:off x="1586771" y="1808636"/>
            <a:ext cx="3021087" cy="47736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27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상단 탭을 바꾸면</a:t>
            </a:r>
            <a:endParaRPr lang="en-US" sz="1270" dirty="0"/>
          </a:p>
          <a:p>
            <a:pPr marL="0" indent="0">
              <a:buNone/>
            </a:pPr>
            <a:r>
              <a:rPr lang="en-US" sz="127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찜 / 지원예정 / 최근 본 리포트를 나눠서 볼 수 있어요.</a:t>
            </a:r>
            <a:endParaRPr lang="en-US" sz="1270" dirty="0"/>
          </a:p>
        </p:txBody>
      </p:sp>
      <p:sp>
        <p:nvSpPr>
          <p:cNvPr id="24" name="Shape 20"/>
          <p:cNvSpPr/>
          <p:nvPr/>
        </p:nvSpPr>
        <p:spPr>
          <a:xfrm>
            <a:off x="5549153" y="3594846"/>
            <a:ext cx="811044" cy="325727"/>
          </a:xfrm>
          <a:prstGeom prst="ellipse">
            <a:avLst/>
          </a:prstGeom>
          <a:solidFill>
            <a:srgbClr val="FFFFFF">
              <a:alpha val="0"/>
            </a:srgbClr>
          </a:solidFill>
          <a:ln w="12700">
            <a:solidFill>
              <a:srgbClr val="F46FA0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 rot="240000">
            <a:off x="6307795" y="3765793"/>
            <a:ext cx="2103120" cy="713232"/>
          </a:xfrm>
          <a:prstGeom prst="roundRect">
            <a:avLst>
              <a:gd name="adj" fmla="val 7692"/>
            </a:avLst>
          </a:prstGeom>
          <a:solidFill>
            <a:srgbClr val="E9F2FF"/>
          </a:solidFill>
          <a:ln w="12700">
            <a:solidFill>
              <a:srgbClr val="D2C48B"/>
            </a:solidFill>
            <a:prstDash val="solid"/>
          </a:ln>
          <a:effectLst>
            <a:outerShdw blurRad="25400" dist="50800" dir="2700000" algn="bl" rotWithShape="0">
              <a:srgbClr val="6B5F4D">
                <a:alpha val="10000"/>
              </a:srgbClr>
            </a:outerShdw>
          </a:effectLst>
        </p:spPr>
      </p:sp>
      <p:sp>
        <p:nvSpPr>
          <p:cNvPr id="26" name="Text 22"/>
          <p:cNvSpPr/>
          <p:nvPr/>
        </p:nvSpPr>
        <p:spPr>
          <a:xfrm>
            <a:off x="6380947" y="3829801"/>
            <a:ext cx="1956816" cy="60350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“리포트 생성” 버튼이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최종 정리로 넘어가는 포인트예요.</a:t>
            </a:r>
            <a:endParaRPr lang="en-US" sz="1250" dirty="0"/>
          </a:p>
        </p:txBody>
      </p:sp>
      <p:pic>
        <p:nvPicPr>
          <p:cNvPr id="28" name="Image 0" descr="/mnt/data/user-g9jg3hyAoHGBKNuHhEQHKuoN__36fbd3d1-421c-4c37-9a97-10d48f6c1604/ae9d407f158e4d3b9e0d098497001f71/mnt/data/hakjong_ppt_work/frontend/app/tomato-school-logo.png">
            <a:extLst>
              <a:ext uri="{FF2B5EF4-FFF2-40B4-BE49-F238E27FC236}">
                <a16:creationId xmlns:a16="http://schemas.microsoft.com/office/drawing/2014/main" id="{4A3FBF9B-480E-28D9-E26F-6FAEBD91F5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032" y="0"/>
            <a:ext cx="918267" cy="57331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FFF8EA"/>
          </a:solidFill>
          <a:ln w="12700">
            <a:solidFill>
              <a:srgbClr val="FFF8E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20040" y="530352"/>
            <a:ext cx="11521440" cy="0"/>
          </a:xfrm>
          <a:prstGeom prst="line">
            <a:avLst/>
          </a:prstGeom>
          <a:noFill/>
          <a:ln w="12700">
            <a:solidFill>
              <a:srgbClr val="D9D1C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189720" y="128016"/>
            <a:ext cx="2560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UNIGO 학종 프로그램 이용가이드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12064" y="676656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8단계. 학종 리포트 만들기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530352" y="1033272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지원 예정 후보를 정리했다면 이제 PDF 형태의 리포트를 생성하면 됩니다.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11539728" y="6510528"/>
            <a:ext cx="2286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857B71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10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548640" y="1353312"/>
            <a:ext cx="7635240" cy="5321808"/>
          </a:xfrm>
          <a:prstGeom prst="roundRect">
            <a:avLst>
              <a:gd name="adj" fmla="val 1031"/>
            </a:avLst>
          </a:prstGeom>
          <a:solidFill>
            <a:srgbClr val="FFFFFF"/>
          </a:solidFill>
          <a:ln w="12700">
            <a:solidFill>
              <a:srgbClr val="E9E2D9"/>
            </a:solidFill>
            <a:prstDash val="solid"/>
          </a:ln>
          <a:effectLst>
            <a:outerShdw blurRad="25400" dist="50800" dir="2700000" algn="bl" rotWithShape="0">
              <a:srgbClr val="6B5F4D">
                <a:alpha val="14000"/>
              </a:srgbClr>
            </a:outerShdw>
          </a:effectLst>
        </p:spPr>
      </p:sp>
      <p:pic>
        <p:nvPicPr>
          <p:cNvPr id="10" name="Image 1" descr="/mnt/data/ppt_rev_work/video_frames/화면 기록 2026-08-23 오전 1.50.26/frame_0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1315" y="1389888"/>
            <a:ext cx="4029890" cy="524865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8485632" y="1664207"/>
            <a:ext cx="2788920" cy="1488605"/>
          </a:xfrm>
          <a:prstGeom prst="roundRect">
            <a:avLst>
              <a:gd name="adj" fmla="val 5634"/>
            </a:avLst>
          </a:prstGeom>
          <a:solidFill>
            <a:srgbClr val="FFF9EF"/>
          </a:solidFill>
          <a:ln w="12700">
            <a:solidFill>
              <a:srgbClr val="E4DBD0"/>
            </a:solidFill>
            <a:prstDash val="solid"/>
          </a:ln>
          <a:effectLst>
            <a:outerShdw blurRad="25400" dist="50800" dir="2700000" algn="bl" rotWithShape="0">
              <a:srgbClr val="6B5F4D">
                <a:alpha val="16000"/>
              </a:srgbClr>
            </a:outerShdw>
          </a:effectLst>
        </p:spPr>
      </p:sp>
      <p:sp>
        <p:nvSpPr>
          <p:cNvPr id="12" name="Text 8"/>
          <p:cNvSpPr/>
          <p:nvPr/>
        </p:nvSpPr>
        <p:spPr>
          <a:xfrm>
            <a:off x="8622792" y="1773936"/>
            <a:ext cx="2514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생성 전에 확인할 부분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8641080" y="2048256"/>
            <a:ext cx="1645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6A08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✓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8833104" y="2039112"/>
            <a:ext cx="23317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리포트에 넣을 대학 순서</a:t>
            </a:r>
            <a:endParaRPr lang="en-US" sz="1220" dirty="0"/>
          </a:p>
        </p:txBody>
      </p:sp>
      <p:sp>
        <p:nvSpPr>
          <p:cNvPr id="15" name="Text 11"/>
          <p:cNvSpPr/>
          <p:nvPr/>
        </p:nvSpPr>
        <p:spPr>
          <a:xfrm>
            <a:off x="8641080" y="2304288"/>
            <a:ext cx="1645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6A08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✓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8833104" y="2295144"/>
            <a:ext cx="23317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학생 표시명 입력 여부</a:t>
            </a:r>
            <a:endParaRPr lang="en-US" sz="1220" dirty="0"/>
          </a:p>
        </p:txBody>
      </p:sp>
      <p:sp>
        <p:nvSpPr>
          <p:cNvPr id="17" name="Text 13"/>
          <p:cNvSpPr/>
          <p:nvPr/>
        </p:nvSpPr>
        <p:spPr>
          <a:xfrm>
            <a:off x="8641080" y="2560320"/>
            <a:ext cx="1645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6A08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✓</a:t>
            </a:r>
            <a:endParaRPr lang="en-US" sz="1300" dirty="0"/>
          </a:p>
        </p:txBody>
      </p:sp>
      <p:sp>
        <p:nvSpPr>
          <p:cNvPr id="18" name="Text 14"/>
          <p:cNvSpPr/>
          <p:nvPr/>
        </p:nvSpPr>
        <p:spPr>
          <a:xfrm>
            <a:off x="8833104" y="2551176"/>
            <a:ext cx="23317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생성 전 확인 안내문</a:t>
            </a:r>
            <a:endParaRPr lang="en-US" sz="1220" dirty="0"/>
          </a:p>
        </p:txBody>
      </p:sp>
      <p:sp>
        <p:nvSpPr>
          <p:cNvPr id="19" name="Text 15"/>
          <p:cNvSpPr/>
          <p:nvPr/>
        </p:nvSpPr>
        <p:spPr>
          <a:xfrm>
            <a:off x="8641080" y="2816352"/>
            <a:ext cx="1645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6A08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✓</a:t>
            </a:r>
            <a:endParaRPr lang="en-US" sz="1300" dirty="0"/>
          </a:p>
        </p:txBody>
      </p:sp>
      <p:sp>
        <p:nvSpPr>
          <p:cNvPr id="20" name="Text 16"/>
          <p:cNvSpPr/>
          <p:nvPr/>
        </p:nvSpPr>
        <p:spPr>
          <a:xfrm>
            <a:off x="8833104" y="2807208"/>
            <a:ext cx="23317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맨 아래 “학종 리포트 생성하기” 버튼</a:t>
            </a:r>
            <a:endParaRPr lang="en-US" sz="1220" dirty="0"/>
          </a:p>
        </p:txBody>
      </p:sp>
      <p:sp>
        <p:nvSpPr>
          <p:cNvPr id="21" name="Shape 17"/>
          <p:cNvSpPr/>
          <p:nvPr/>
        </p:nvSpPr>
        <p:spPr>
          <a:xfrm rot="-300000">
            <a:off x="916285" y="5791871"/>
            <a:ext cx="2316165" cy="685800"/>
          </a:xfrm>
          <a:prstGeom prst="roundRect">
            <a:avLst>
              <a:gd name="adj" fmla="val 8000"/>
            </a:avLst>
          </a:prstGeom>
          <a:solidFill>
            <a:srgbClr val="FFF3B2"/>
          </a:solidFill>
          <a:ln w="12700">
            <a:solidFill>
              <a:srgbClr val="D2C48B"/>
            </a:solidFill>
            <a:prstDash val="solid"/>
          </a:ln>
          <a:effectLst>
            <a:outerShdw blurRad="25400" dist="50800" dir="2700000" algn="bl" rotWithShape="0">
              <a:srgbClr val="6B5F4D">
                <a:alpha val="10000"/>
              </a:srgbClr>
            </a:outerShdw>
          </a:effectLst>
        </p:spPr>
      </p:sp>
      <p:sp>
        <p:nvSpPr>
          <p:cNvPr id="22" name="Text 18"/>
          <p:cNvSpPr/>
          <p:nvPr/>
        </p:nvSpPr>
        <p:spPr>
          <a:xfrm>
            <a:off x="989755" y="5863170"/>
            <a:ext cx="2119615" cy="5760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28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왼쪽에서는</a:t>
            </a:r>
            <a:endParaRPr lang="en-US" sz="1280" dirty="0"/>
          </a:p>
          <a:p>
            <a:pPr marL="0" indent="0">
              <a:buNone/>
            </a:pPr>
            <a:r>
              <a:rPr lang="en-US" sz="128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포함할 대학 순서를 조절할 수 있어요.</a:t>
            </a:r>
            <a:endParaRPr lang="en-US" sz="1280" dirty="0"/>
          </a:p>
        </p:txBody>
      </p:sp>
      <p:sp>
        <p:nvSpPr>
          <p:cNvPr id="23" name="Shape 19"/>
          <p:cNvSpPr/>
          <p:nvPr/>
        </p:nvSpPr>
        <p:spPr>
          <a:xfrm rot="240000">
            <a:off x="6355080" y="2834640"/>
            <a:ext cx="1874520" cy="685800"/>
          </a:xfrm>
          <a:prstGeom prst="roundRect">
            <a:avLst>
              <a:gd name="adj" fmla="val 8000"/>
            </a:avLst>
          </a:prstGeom>
          <a:solidFill>
            <a:srgbClr val="E8F7F2"/>
          </a:solidFill>
          <a:ln w="12700">
            <a:solidFill>
              <a:srgbClr val="D2C48B"/>
            </a:solidFill>
            <a:prstDash val="solid"/>
          </a:ln>
          <a:effectLst>
            <a:outerShdw blurRad="25400" dist="50800" dir="2700000" algn="bl" rotWithShape="0">
              <a:srgbClr val="6B5F4D">
                <a:alpha val="10000"/>
              </a:srgbClr>
            </a:outerShdw>
          </a:effectLst>
        </p:spPr>
      </p:sp>
      <p:sp>
        <p:nvSpPr>
          <p:cNvPr id="24" name="Text 20"/>
          <p:cNvSpPr/>
          <p:nvPr/>
        </p:nvSpPr>
        <p:spPr>
          <a:xfrm>
            <a:off x="6428232" y="2898648"/>
            <a:ext cx="1728216" cy="5760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28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오른쪽 박스는</a:t>
            </a:r>
            <a:endParaRPr lang="en-US" sz="1280" dirty="0"/>
          </a:p>
          <a:p>
            <a:pPr marL="0" indent="0">
              <a:buNone/>
            </a:pPr>
            <a:r>
              <a:rPr lang="en-US" sz="128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생성 전 최종 확인 영역이에요.</a:t>
            </a:r>
            <a:endParaRPr lang="en-US" sz="1280" dirty="0"/>
          </a:p>
        </p:txBody>
      </p:sp>
      <p:sp>
        <p:nvSpPr>
          <p:cNvPr id="25" name="Shape 21"/>
          <p:cNvSpPr/>
          <p:nvPr/>
        </p:nvSpPr>
        <p:spPr>
          <a:xfrm rot="-240000">
            <a:off x="5775660" y="5594586"/>
            <a:ext cx="1115568" cy="384048"/>
          </a:xfrm>
          <a:prstGeom prst="roundRect">
            <a:avLst>
              <a:gd name="adj" fmla="val 14286"/>
            </a:avLst>
          </a:prstGeom>
          <a:solidFill>
            <a:srgbClr val="FFE0B2"/>
          </a:solidFill>
          <a:ln w="12700">
            <a:solidFill>
              <a:srgbClr val="D2C48B"/>
            </a:solidFill>
            <a:prstDash val="solid"/>
          </a:ln>
          <a:effectLst>
            <a:outerShdw blurRad="25400" dist="50800" dir="2700000" algn="bl" rotWithShape="0">
              <a:srgbClr val="6B5F4D">
                <a:alpha val="10000"/>
              </a:srgbClr>
            </a:outerShdw>
          </a:effectLst>
        </p:spPr>
      </p:sp>
      <p:sp>
        <p:nvSpPr>
          <p:cNvPr id="26" name="Text 22"/>
          <p:cNvSpPr/>
          <p:nvPr/>
        </p:nvSpPr>
        <p:spPr>
          <a:xfrm>
            <a:off x="5848812" y="5658594"/>
            <a:ext cx="969264" cy="2743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마지막으로 여기!</a:t>
            </a:r>
            <a:endParaRPr lang="en-US" sz="1220" dirty="0"/>
          </a:p>
        </p:txBody>
      </p:sp>
      <p:sp>
        <p:nvSpPr>
          <p:cNvPr id="27" name="Shape 23"/>
          <p:cNvSpPr/>
          <p:nvPr/>
        </p:nvSpPr>
        <p:spPr>
          <a:xfrm>
            <a:off x="8641080" y="5413248"/>
            <a:ext cx="0" cy="0"/>
          </a:xfrm>
          <a:prstGeom prst="line">
            <a:avLst/>
          </a:prstGeom>
          <a:noFill/>
          <a:ln w="12700">
            <a:solidFill>
              <a:srgbClr val="D39C1F"/>
            </a:solidFill>
            <a:prstDash val="solid"/>
            <a:tailEnd type="triangle"/>
          </a:ln>
        </p:spPr>
      </p:sp>
      <p:pic>
        <p:nvPicPr>
          <p:cNvPr id="28" name="Image 0" descr="/mnt/data/user-g9jg3hyAoHGBKNuHhEQHKuoN__36fbd3d1-421c-4c37-9a97-10d48f6c1604/ae9d407f158e4d3b9e0d098497001f71/mnt/data/hakjong_ppt_work/frontend/app/tomato-school-logo.png">
            <a:extLst>
              <a:ext uri="{FF2B5EF4-FFF2-40B4-BE49-F238E27FC236}">
                <a16:creationId xmlns:a16="http://schemas.microsoft.com/office/drawing/2014/main" id="{3AB25540-B8DB-1C0C-6DE2-F57D87115C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032" y="0"/>
            <a:ext cx="918267" cy="57331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FFF8EA"/>
          </a:solidFill>
          <a:ln w="12700">
            <a:solidFill>
              <a:srgbClr val="FFF8E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20040" y="530352"/>
            <a:ext cx="11521440" cy="0"/>
          </a:xfrm>
          <a:prstGeom prst="line">
            <a:avLst/>
          </a:prstGeom>
          <a:noFill/>
          <a:ln w="12700">
            <a:solidFill>
              <a:srgbClr val="D9D1C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189720" y="128016"/>
            <a:ext cx="2560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UNIGO 학종 프로그램 이용가이드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12064" y="676656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9단계. 생성된 리포트는 이렇게 읽으시면 됩니다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530352" y="1033272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리포트는 “요약 → 교과/진로선택 → 학생부 해석” 흐름으로 보시면 가장 이해가 잘 됩니다.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11539728" y="6510528"/>
            <a:ext cx="2286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857B71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11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384048" y="1463040"/>
            <a:ext cx="3794760" cy="4892040"/>
          </a:xfrm>
          <a:prstGeom prst="roundRect">
            <a:avLst>
              <a:gd name="adj" fmla="val 1446"/>
            </a:avLst>
          </a:prstGeom>
          <a:solidFill>
            <a:srgbClr val="FFFFFF"/>
          </a:solidFill>
          <a:ln w="12700">
            <a:solidFill>
              <a:srgbClr val="E9E2D9"/>
            </a:solidFill>
            <a:prstDash val="solid"/>
          </a:ln>
          <a:effectLst>
            <a:outerShdw blurRad="25400" dist="50800" dir="2700000" algn="bl" rotWithShape="0">
              <a:srgbClr val="6B5F4D">
                <a:alpha val="14000"/>
              </a:srgbClr>
            </a:outerShdw>
          </a:effectLst>
        </p:spPr>
      </p:sp>
      <p:pic>
        <p:nvPicPr>
          <p:cNvPr id="10" name="Image 1" descr="/mnt/data/ppt_rev_work/attachments/스크린샷 2026-08-29 오전 11.51.4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624" y="1585428"/>
            <a:ext cx="3721608" cy="4647263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4224528" y="1463040"/>
            <a:ext cx="3794760" cy="4892040"/>
          </a:xfrm>
          <a:prstGeom prst="roundRect">
            <a:avLst>
              <a:gd name="adj" fmla="val 1446"/>
            </a:avLst>
          </a:prstGeom>
          <a:solidFill>
            <a:srgbClr val="FFFFFF"/>
          </a:solidFill>
          <a:ln w="12700">
            <a:solidFill>
              <a:srgbClr val="E9E2D9"/>
            </a:solidFill>
            <a:prstDash val="solid"/>
          </a:ln>
          <a:effectLst>
            <a:outerShdw blurRad="25400" dist="50800" dir="2700000" algn="bl" rotWithShape="0">
              <a:srgbClr val="6B5F4D">
                <a:alpha val="14000"/>
              </a:srgbClr>
            </a:outerShdw>
          </a:effectLst>
        </p:spPr>
      </p:sp>
      <p:pic>
        <p:nvPicPr>
          <p:cNvPr id="12" name="Image 2" descr="/mnt/data/ppt_rev_work/attachments/스크린샷 2026-08-29 오전 11.51.5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1104" y="1633427"/>
            <a:ext cx="3721608" cy="4551266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8065008" y="1463040"/>
            <a:ext cx="3730752" cy="4892040"/>
          </a:xfrm>
          <a:prstGeom prst="roundRect">
            <a:avLst>
              <a:gd name="adj" fmla="val 1471"/>
            </a:avLst>
          </a:prstGeom>
          <a:solidFill>
            <a:srgbClr val="FFFFFF"/>
          </a:solidFill>
          <a:ln w="12700">
            <a:solidFill>
              <a:srgbClr val="E9E2D9"/>
            </a:solidFill>
            <a:prstDash val="solid"/>
          </a:ln>
          <a:effectLst>
            <a:outerShdw blurRad="25400" dist="50800" dir="2700000" algn="bl" rotWithShape="0">
              <a:srgbClr val="6B5F4D">
                <a:alpha val="14000"/>
              </a:srgbClr>
            </a:outerShdw>
          </a:effectLst>
        </p:spPr>
      </p:sp>
      <p:pic>
        <p:nvPicPr>
          <p:cNvPr id="14" name="Image 3" descr="/mnt/data/ppt_rev_work/attachments/스크린샷 2026-08-29 오전 11.52.1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1584" y="1572130"/>
            <a:ext cx="3657600" cy="4673860"/>
          </a:xfrm>
          <a:prstGeom prst="rect">
            <a:avLst/>
          </a:prstGeom>
        </p:spPr>
      </p:pic>
      <p:sp>
        <p:nvSpPr>
          <p:cNvPr id="15" name="Shape 9"/>
          <p:cNvSpPr/>
          <p:nvPr/>
        </p:nvSpPr>
        <p:spPr>
          <a:xfrm rot="-240000">
            <a:off x="965408" y="6092619"/>
            <a:ext cx="2633500" cy="658368"/>
          </a:xfrm>
          <a:prstGeom prst="roundRect">
            <a:avLst>
              <a:gd name="adj" fmla="val 8333"/>
            </a:avLst>
          </a:prstGeom>
          <a:solidFill>
            <a:srgbClr val="FFF3B2"/>
          </a:solidFill>
          <a:ln w="12700">
            <a:solidFill>
              <a:srgbClr val="D2C48B"/>
            </a:solidFill>
            <a:prstDash val="solid"/>
          </a:ln>
          <a:effectLst>
            <a:outerShdw blurRad="25400" dist="50800" dir="2700000" algn="bl" rotWithShape="0">
              <a:srgbClr val="6B5F4D">
                <a:alpha val="10000"/>
              </a:srgbClr>
            </a:outerShdw>
          </a:effectLst>
        </p:spPr>
      </p:sp>
      <p:sp>
        <p:nvSpPr>
          <p:cNvPr id="16" name="Text 10"/>
          <p:cNvSpPr/>
          <p:nvPr/>
        </p:nvSpPr>
        <p:spPr>
          <a:xfrm>
            <a:off x="1039540" y="6184693"/>
            <a:ext cx="2422820" cy="5486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26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1페이지는 요약본!</a:t>
            </a:r>
            <a:endParaRPr lang="en-US" sz="1260" dirty="0"/>
          </a:p>
          <a:p>
            <a:pPr marL="0" indent="0">
              <a:buNone/>
            </a:pPr>
            <a:r>
              <a:rPr lang="en-US" sz="126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최종 판정과 핵심 점수를 먼저 보시면 좋아요.</a:t>
            </a:r>
            <a:endParaRPr lang="en-US" sz="1260" dirty="0"/>
          </a:p>
        </p:txBody>
      </p:sp>
      <p:sp>
        <p:nvSpPr>
          <p:cNvPr id="17" name="Shape 11"/>
          <p:cNvSpPr/>
          <p:nvPr/>
        </p:nvSpPr>
        <p:spPr>
          <a:xfrm rot="240000">
            <a:off x="5214031" y="6016752"/>
            <a:ext cx="1993392" cy="658368"/>
          </a:xfrm>
          <a:prstGeom prst="roundRect">
            <a:avLst>
              <a:gd name="adj" fmla="val 8333"/>
            </a:avLst>
          </a:prstGeom>
          <a:solidFill>
            <a:srgbClr val="E9F2FF"/>
          </a:solidFill>
          <a:ln w="12700">
            <a:solidFill>
              <a:srgbClr val="D2C48B"/>
            </a:solidFill>
            <a:prstDash val="solid"/>
          </a:ln>
          <a:effectLst>
            <a:outerShdw blurRad="25400" dist="50800" dir="2700000" algn="bl" rotWithShape="0">
              <a:srgbClr val="6B5F4D">
                <a:alpha val="10000"/>
              </a:srgbClr>
            </a:outerShdw>
          </a:effectLst>
        </p:spPr>
      </p:sp>
      <p:sp>
        <p:nvSpPr>
          <p:cNvPr id="18" name="Text 12"/>
          <p:cNvSpPr/>
          <p:nvPr/>
        </p:nvSpPr>
        <p:spPr>
          <a:xfrm>
            <a:off x="5287183" y="6080760"/>
            <a:ext cx="1847088" cy="5486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26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2페이지는 교과 성적과</a:t>
            </a:r>
            <a:endParaRPr lang="en-US" sz="1260" dirty="0"/>
          </a:p>
          <a:p>
            <a:pPr marL="0" indent="0">
              <a:buNone/>
            </a:pPr>
            <a:r>
              <a:rPr lang="en-US" sz="126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진로선택 과목 해석 중심입니다.</a:t>
            </a:r>
            <a:endParaRPr lang="en-US" sz="1260" dirty="0"/>
          </a:p>
        </p:txBody>
      </p:sp>
      <p:sp>
        <p:nvSpPr>
          <p:cNvPr id="19" name="Shape 13"/>
          <p:cNvSpPr/>
          <p:nvPr/>
        </p:nvSpPr>
        <p:spPr>
          <a:xfrm rot="-180000">
            <a:off x="9049752" y="5957369"/>
            <a:ext cx="2121408" cy="658368"/>
          </a:xfrm>
          <a:prstGeom prst="roundRect">
            <a:avLst>
              <a:gd name="adj" fmla="val 8333"/>
            </a:avLst>
          </a:prstGeom>
          <a:solidFill>
            <a:srgbClr val="E8F7F2"/>
          </a:solidFill>
          <a:ln w="12700">
            <a:solidFill>
              <a:srgbClr val="D2C48B"/>
            </a:solidFill>
            <a:prstDash val="solid"/>
          </a:ln>
          <a:effectLst>
            <a:outerShdw blurRad="25400" dist="50800" dir="2700000" algn="bl" rotWithShape="0">
              <a:srgbClr val="6B5F4D">
                <a:alpha val="10000"/>
              </a:srgbClr>
            </a:outerShdw>
          </a:effectLst>
        </p:spPr>
      </p:sp>
      <p:sp>
        <p:nvSpPr>
          <p:cNvPr id="20" name="Text 14"/>
          <p:cNvSpPr/>
          <p:nvPr/>
        </p:nvSpPr>
        <p:spPr>
          <a:xfrm>
            <a:off x="9122904" y="6021377"/>
            <a:ext cx="1975104" cy="5486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26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3페이지는 학생부 정성평가와</a:t>
            </a:r>
            <a:endParaRPr lang="en-US" sz="1260" dirty="0"/>
          </a:p>
          <a:p>
            <a:pPr marL="0" indent="0">
              <a:buNone/>
            </a:pPr>
            <a:r>
              <a:rPr lang="en-US" sz="126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판정의 핵심 근거를 읽는 페이지예요.</a:t>
            </a:r>
            <a:endParaRPr lang="en-US" sz="1260" dirty="0"/>
          </a:p>
        </p:txBody>
      </p:sp>
      <p:pic>
        <p:nvPicPr>
          <p:cNvPr id="21" name="Image 0" descr="/mnt/data/user-g9jg3hyAoHGBKNuHhEQHKuoN__36fbd3d1-421c-4c37-9a97-10d48f6c1604/ae9d407f158e4d3b9e0d098497001f71/mnt/data/hakjong_ppt_work/frontend/app/tomato-school-logo.png">
            <a:extLst>
              <a:ext uri="{FF2B5EF4-FFF2-40B4-BE49-F238E27FC236}">
                <a16:creationId xmlns:a16="http://schemas.microsoft.com/office/drawing/2014/main" id="{54406F56-3453-8F9F-C75C-28F2D71A74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032" y="0"/>
            <a:ext cx="918267" cy="57331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FFF8EA"/>
          </a:solidFill>
          <a:ln w="12700">
            <a:solidFill>
              <a:srgbClr val="FFF8E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20040" y="530352"/>
            <a:ext cx="11521440" cy="0"/>
          </a:xfrm>
          <a:prstGeom prst="line">
            <a:avLst/>
          </a:prstGeom>
          <a:noFill/>
          <a:ln w="12700">
            <a:solidFill>
              <a:srgbClr val="D9D1C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189720" y="128016"/>
            <a:ext cx="2560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UNIGO 학종 프로그램 이용가이드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12064" y="676656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마지막으로, 이렇게 활용하시면 더 좋아요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530352" y="1033272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처음부터 완벽하게 보려고 하기보다 “후보 정리 → 상세 확인 → 리포트 생성” 순서로 편하게 써보세요.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11539728" y="6510528"/>
            <a:ext cx="2286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857B71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12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6601968" y="1325880"/>
            <a:ext cx="5074920" cy="3840480"/>
          </a:xfrm>
          <a:prstGeom prst="roundRect">
            <a:avLst>
              <a:gd name="adj" fmla="val 1429"/>
            </a:avLst>
          </a:prstGeom>
          <a:solidFill>
            <a:srgbClr val="FFFFFF"/>
          </a:solidFill>
          <a:ln w="12700">
            <a:solidFill>
              <a:srgbClr val="E9E2D9"/>
            </a:solidFill>
            <a:prstDash val="solid"/>
          </a:ln>
          <a:effectLst>
            <a:outerShdw blurRad="25400" dist="50800" dir="2700000" algn="bl" rotWithShape="0">
              <a:srgbClr val="6B5F4D">
                <a:alpha val="14000"/>
              </a:srgbClr>
            </a:outerShdw>
          </a:effectLst>
        </p:spPr>
      </p:sp>
      <p:pic>
        <p:nvPicPr>
          <p:cNvPr id="10" name="Image 1" descr="/mnt/data/ppt_rev_work/attachments/스크린샷 2026-08-31 오후 3.27.0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5487" y="1416770"/>
            <a:ext cx="7318533" cy="3767328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104812" y="1508760"/>
            <a:ext cx="4730675" cy="36576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4DBD0"/>
            </a:solidFill>
            <a:prstDash val="solid"/>
          </a:ln>
          <a:effectLst>
            <a:outerShdw blurRad="25400" dist="50800" dir="2700000" algn="bl" rotWithShape="0">
              <a:srgbClr val="6B5F4D">
                <a:alpha val="16000"/>
              </a:srgbClr>
            </a:outerShdw>
          </a:effectLst>
        </p:spPr>
      </p:sp>
      <p:sp>
        <p:nvSpPr>
          <p:cNvPr id="12" name="Text 8"/>
          <p:cNvSpPr/>
          <p:nvPr/>
        </p:nvSpPr>
        <p:spPr>
          <a:xfrm>
            <a:off x="315124" y="1737360"/>
            <a:ext cx="1645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추천 활용 팁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379132" y="2121408"/>
            <a:ext cx="228600" cy="228600"/>
          </a:xfrm>
          <a:prstGeom prst="ellipse">
            <a:avLst/>
          </a:prstGeom>
          <a:solidFill>
            <a:srgbClr val="FFF1C7"/>
          </a:solidFill>
          <a:ln w="12700">
            <a:solidFill>
              <a:srgbClr val="F2D36A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420280" y="2153412"/>
            <a:ext cx="137160" cy="1097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1</a:t>
            </a:r>
            <a:endParaRPr lang="en-US" sz="950" dirty="0"/>
          </a:p>
        </p:txBody>
      </p:sp>
      <p:sp>
        <p:nvSpPr>
          <p:cNvPr id="15" name="Text 11"/>
          <p:cNvSpPr/>
          <p:nvPr/>
        </p:nvSpPr>
        <p:spPr>
          <a:xfrm>
            <a:off x="680884" y="2103120"/>
            <a:ext cx="45720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6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안정·적정 후보를 먼저 지원보드에 담아두기</a:t>
            </a:r>
            <a:endParaRPr lang="en-US" sz="1260" dirty="0"/>
          </a:p>
        </p:txBody>
      </p:sp>
      <p:sp>
        <p:nvSpPr>
          <p:cNvPr id="16" name="Shape 12"/>
          <p:cNvSpPr/>
          <p:nvPr/>
        </p:nvSpPr>
        <p:spPr>
          <a:xfrm>
            <a:off x="379132" y="2542032"/>
            <a:ext cx="228600" cy="228600"/>
          </a:xfrm>
          <a:prstGeom prst="ellipse">
            <a:avLst/>
          </a:prstGeom>
          <a:solidFill>
            <a:srgbClr val="E3F8F2"/>
          </a:solidFill>
          <a:ln w="12700">
            <a:solidFill>
              <a:srgbClr val="88D9C5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420280" y="2574036"/>
            <a:ext cx="137160" cy="1097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2</a:t>
            </a:r>
            <a:endParaRPr lang="en-US" sz="950" dirty="0"/>
          </a:p>
        </p:txBody>
      </p:sp>
      <p:sp>
        <p:nvSpPr>
          <p:cNvPr id="18" name="Text 14"/>
          <p:cNvSpPr/>
          <p:nvPr/>
        </p:nvSpPr>
        <p:spPr>
          <a:xfrm>
            <a:off x="680884" y="2523744"/>
            <a:ext cx="45720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6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조금 고민되는 후보는 “자세히 보기”로 근거까지 읽기</a:t>
            </a:r>
            <a:endParaRPr lang="en-US" sz="1260" dirty="0"/>
          </a:p>
        </p:txBody>
      </p:sp>
      <p:sp>
        <p:nvSpPr>
          <p:cNvPr id="19" name="Shape 15"/>
          <p:cNvSpPr/>
          <p:nvPr/>
        </p:nvSpPr>
        <p:spPr>
          <a:xfrm>
            <a:off x="379132" y="2962656"/>
            <a:ext cx="228600" cy="228600"/>
          </a:xfrm>
          <a:prstGeom prst="ellipse">
            <a:avLst/>
          </a:prstGeom>
          <a:solidFill>
            <a:srgbClr val="FFF1C7"/>
          </a:solidFill>
          <a:ln w="12700">
            <a:solidFill>
              <a:srgbClr val="F2D36A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420280" y="2994660"/>
            <a:ext cx="137160" cy="1097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3</a:t>
            </a:r>
            <a:endParaRPr lang="en-US" sz="950" dirty="0"/>
          </a:p>
        </p:txBody>
      </p:sp>
      <p:sp>
        <p:nvSpPr>
          <p:cNvPr id="21" name="Text 17"/>
          <p:cNvSpPr/>
          <p:nvPr/>
        </p:nvSpPr>
        <p:spPr>
          <a:xfrm>
            <a:off x="680884" y="2944368"/>
            <a:ext cx="45720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6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비슷한 후보 추천 영역으로 연관 학과 넓혀보기</a:t>
            </a:r>
            <a:endParaRPr lang="en-US" sz="1260" dirty="0"/>
          </a:p>
        </p:txBody>
      </p:sp>
      <p:sp>
        <p:nvSpPr>
          <p:cNvPr id="22" name="Shape 18"/>
          <p:cNvSpPr/>
          <p:nvPr/>
        </p:nvSpPr>
        <p:spPr>
          <a:xfrm>
            <a:off x="379132" y="3383280"/>
            <a:ext cx="228600" cy="228600"/>
          </a:xfrm>
          <a:prstGeom prst="ellipse">
            <a:avLst/>
          </a:prstGeom>
          <a:solidFill>
            <a:srgbClr val="E3F8F2"/>
          </a:solidFill>
          <a:ln w="12700">
            <a:solidFill>
              <a:srgbClr val="88D9C5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420280" y="3415284"/>
            <a:ext cx="137160" cy="1097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4</a:t>
            </a:r>
            <a:endParaRPr lang="en-US" sz="950" dirty="0"/>
          </a:p>
        </p:txBody>
      </p:sp>
      <p:sp>
        <p:nvSpPr>
          <p:cNvPr id="24" name="Text 20"/>
          <p:cNvSpPr/>
          <p:nvPr/>
        </p:nvSpPr>
        <p:spPr>
          <a:xfrm>
            <a:off x="680884" y="3364992"/>
            <a:ext cx="45720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6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지원예정 후보가 모이면 리포트 PDF로 한 번에 정리하기</a:t>
            </a:r>
            <a:endParaRPr lang="en-US" sz="1260" dirty="0"/>
          </a:p>
        </p:txBody>
      </p:sp>
      <p:sp>
        <p:nvSpPr>
          <p:cNvPr id="25" name="Shape 21"/>
          <p:cNvSpPr/>
          <p:nvPr/>
        </p:nvSpPr>
        <p:spPr>
          <a:xfrm>
            <a:off x="379132" y="3803904"/>
            <a:ext cx="228600" cy="228600"/>
          </a:xfrm>
          <a:prstGeom prst="ellipse">
            <a:avLst/>
          </a:prstGeom>
          <a:solidFill>
            <a:srgbClr val="FFF1C7"/>
          </a:solidFill>
          <a:ln w="12700">
            <a:solidFill>
              <a:srgbClr val="F2D36A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420280" y="3835908"/>
            <a:ext cx="137160" cy="1097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5</a:t>
            </a:r>
            <a:endParaRPr lang="en-US" sz="950" dirty="0"/>
          </a:p>
        </p:txBody>
      </p:sp>
      <p:sp>
        <p:nvSpPr>
          <p:cNvPr id="27" name="Text 23"/>
          <p:cNvSpPr/>
          <p:nvPr/>
        </p:nvSpPr>
        <p:spPr>
          <a:xfrm>
            <a:off x="680884" y="3785616"/>
            <a:ext cx="45720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6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헷갈릴 때는 우측 AI 패널이나 “AI에게 이 후보 물어보기” 활용하기</a:t>
            </a:r>
            <a:endParaRPr lang="en-US" sz="1260" dirty="0"/>
          </a:p>
        </p:txBody>
      </p:sp>
      <p:sp>
        <p:nvSpPr>
          <p:cNvPr id="28" name="Shape 24"/>
          <p:cNvSpPr/>
          <p:nvPr/>
        </p:nvSpPr>
        <p:spPr>
          <a:xfrm rot="-240000">
            <a:off x="1421784" y="4234899"/>
            <a:ext cx="2329335" cy="777240"/>
          </a:xfrm>
          <a:prstGeom prst="roundRect">
            <a:avLst>
              <a:gd name="adj" fmla="val 7059"/>
            </a:avLst>
          </a:prstGeom>
          <a:solidFill>
            <a:srgbClr val="FFF3B2"/>
          </a:solidFill>
          <a:ln w="12700">
            <a:solidFill>
              <a:srgbClr val="D2C48B"/>
            </a:solidFill>
            <a:prstDash val="solid"/>
          </a:ln>
          <a:effectLst>
            <a:outerShdw blurRad="25400" dist="50800" dir="2700000" algn="bl" rotWithShape="0">
              <a:srgbClr val="6B5F4D">
                <a:alpha val="10000"/>
              </a:srgbClr>
            </a:outerShdw>
          </a:effectLst>
        </p:spPr>
      </p:sp>
      <p:sp>
        <p:nvSpPr>
          <p:cNvPr id="29" name="Text 25"/>
          <p:cNvSpPr/>
          <p:nvPr/>
        </p:nvSpPr>
        <p:spPr>
          <a:xfrm>
            <a:off x="1494209" y="4278094"/>
            <a:ext cx="2779776" cy="66751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34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너무 많은 학교를 한 번에 보지 마시고</a:t>
            </a:r>
            <a:endParaRPr lang="en-US" sz="1340" dirty="0"/>
          </a:p>
          <a:p>
            <a:pPr marL="0" indent="0">
              <a:buNone/>
            </a:pPr>
            <a:r>
              <a:rPr lang="en-US" sz="134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“3~6개씩 끊어서 보기”를 추천드려요!</a:t>
            </a:r>
            <a:endParaRPr lang="en-US" sz="1340" dirty="0"/>
          </a:p>
        </p:txBody>
      </p:sp>
      <p:sp>
        <p:nvSpPr>
          <p:cNvPr id="30" name="Shape 26"/>
          <p:cNvSpPr/>
          <p:nvPr/>
        </p:nvSpPr>
        <p:spPr>
          <a:xfrm>
            <a:off x="6748272" y="5413248"/>
            <a:ext cx="2359152" cy="932688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 w="12700">
            <a:solidFill>
              <a:srgbClr val="E4DBD0"/>
            </a:solidFill>
            <a:prstDash val="solid"/>
          </a:ln>
          <a:effectLst>
            <a:outerShdw blurRad="25400" dist="50800" dir="2700000" algn="bl" rotWithShape="0">
              <a:srgbClr val="6B5F4D">
                <a:alpha val="16000"/>
              </a:srgbClr>
            </a:outerShdw>
          </a:effectLst>
        </p:spPr>
      </p:sp>
      <p:pic>
        <p:nvPicPr>
          <p:cNvPr id="31" name="Image 2" descr="/mnt/data/unigo_hakjong_guide_work/video_q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288" y="5504688"/>
            <a:ext cx="658368" cy="658368"/>
          </a:xfrm>
          <a:prstGeom prst="rect">
            <a:avLst/>
          </a:prstGeom>
        </p:spPr>
      </p:pic>
      <p:sp>
        <p:nvSpPr>
          <p:cNvPr id="32" name="Text 27"/>
          <p:cNvSpPr/>
          <p:nvPr/>
        </p:nvSpPr>
        <p:spPr>
          <a:xfrm>
            <a:off x="7635240" y="5541264"/>
            <a:ext cx="10515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20" b="1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영상 다시 보기</a:t>
            </a:r>
            <a:endParaRPr lang="en-US" sz="1320" dirty="0"/>
          </a:p>
        </p:txBody>
      </p:sp>
      <p:sp>
        <p:nvSpPr>
          <p:cNvPr id="33" name="Text 28"/>
          <p:cNvSpPr/>
          <p:nvPr/>
        </p:nvSpPr>
        <p:spPr>
          <a:xfrm>
            <a:off x="7626096" y="5742432"/>
            <a:ext cx="1392398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필요하실 때 QR로</a:t>
            </a:r>
            <a:endParaRPr lang="en-US" sz="1080" dirty="0"/>
          </a:p>
          <a:p>
            <a:pPr marL="0" indent="0">
              <a:buNone/>
            </a:pPr>
            <a:r>
              <a:rPr lang="en-US" sz="1080" dirty="0">
                <a:solidFill>
                  <a:srgbClr val="555555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원본 화면을 함께 보세요.</a:t>
            </a:r>
            <a:endParaRPr lang="en-US" sz="1080" dirty="0"/>
          </a:p>
        </p:txBody>
      </p:sp>
      <p:sp>
        <p:nvSpPr>
          <p:cNvPr id="34" name="Shape 29"/>
          <p:cNvSpPr/>
          <p:nvPr/>
        </p:nvSpPr>
        <p:spPr>
          <a:xfrm rot="300000">
            <a:off x="9372600" y="5321808"/>
            <a:ext cx="2148840" cy="868680"/>
          </a:xfrm>
          <a:prstGeom prst="roundRect">
            <a:avLst>
              <a:gd name="adj" fmla="val 6316"/>
            </a:avLst>
          </a:prstGeom>
          <a:solidFill>
            <a:srgbClr val="E8F7F2"/>
          </a:solidFill>
          <a:ln w="12700">
            <a:solidFill>
              <a:srgbClr val="D2C48B"/>
            </a:solidFill>
            <a:prstDash val="solid"/>
          </a:ln>
          <a:effectLst>
            <a:outerShdw blurRad="25400" dist="50800" dir="2700000" algn="bl" rotWithShape="0">
              <a:srgbClr val="6B5F4D">
                <a:alpha val="10000"/>
              </a:srgbClr>
            </a:outerShdw>
          </a:effectLst>
        </p:spPr>
      </p:sp>
      <p:sp>
        <p:nvSpPr>
          <p:cNvPr id="35" name="Text 30"/>
          <p:cNvSpPr/>
          <p:nvPr/>
        </p:nvSpPr>
        <p:spPr>
          <a:xfrm>
            <a:off x="9445752" y="5385816"/>
            <a:ext cx="2002536" cy="75895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32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처음 사용하시는 분도</a:t>
            </a:r>
            <a:endParaRPr lang="en-US" sz="1320" dirty="0"/>
          </a:p>
          <a:p>
            <a:pPr marL="0" indent="0">
              <a:buNone/>
            </a:pPr>
            <a:r>
              <a:rPr lang="en-US" sz="132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충분히 따라오실 수 있어요.</a:t>
            </a:r>
            <a:endParaRPr lang="en-US" sz="1320" dirty="0"/>
          </a:p>
          <a:p>
            <a:pPr marL="0" indent="0">
              <a:buNone/>
            </a:pPr>
            <a:r>
              <a:rPr lang="en-US" sz="1320" dirty="0">
                <a:solidFill>
                  <a:srgbClr val="171717"/>
                </a:solidFill>
                <a:latin typeface="온글잎 새하얀체" pitchFamily="34" charset="0"/>
                <a:ea typeface="온글잎 새하얀체" pitchFamily="34" charset="-122"/>
                <a:cs typeface="온글잎 새하얀체" pitchFamily="34" charset="-120"/>
              </a:rPr>
              <a:t>천천히 하나씩 보시면 됩니다 :)</a:t>
            </a:r>
            <a:endParaRPr lang="en-US" sz="1320" dirty="0"/>
          </a:p>
        </p:txBody>
      </p:sp>
      <p:pic>
        <p:nvPicPr>
          <p:cNvPr id="36" name="Image 0" descr="/mnt/data/user-g9jg3hyAoHGBKNuHhEQHKuoN__36fbd3d1-421c-4c37-9a97-10d48f6c1604/ae9d407f158e4d3b9e0d098497001f71/mnt/data/hakjong_ppt_work/frontend/app/tomato-school-logo.png">
            <a:extLst>
              <a:ext uri="{FF2B5EF4-FFF2-40B4-BE49-F238E27FC236}">
                <a16:creationId xmlns:a16="http://schemas.microsoft.com/office/drawing/2014/main" id="{B4907211-2C88-E8EE-107E-B690121F3C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032" y="0"/>
            <a:ext cx="918267" cy="57331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온글잎 새하얀체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온글잎 새하얀체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1027</Words>
  <Application>Microsoft Macintosh PowerPoint</Application>
  <PresentationFormat>와이드스크린</PresentationFormat>
  <Paragraphs>218</Paragraphs>
  <Slides>12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5" baseType="lpstr">
      <vt:lpstr>온글잎 새하얀체</vt:lpstr>
      <vt:lpstr>Arial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UNIGO 학종 프로그램 이용가이드</dc:title>
  <dc:subject>UNIGO 학종 프로그램 이용가이드</dc:subject>
  <dc:creator>OpenAI</dc:creator>
  <cp:lastModifiedBy>Microsoft Office User</cp:lastModifiedBy>
  <cp:revision>2</cp:revision>
  <cp:lastPrinted>2026-08-31T07:45:53Z</cp:lastPrinted>
  <dcterms:created xsi:type="dcterms:W3CDTF">2026-08-31T06:46:01Z</dcterms:created>
  <dcterms:modified xsi:type="dcterms:W3CDTF">2026-08-31T07:45:59Z</dcterms:modified>
</cp:coreProperties>
</file>